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9"/>
  </p:notesMasterIdLst>
  <p:sldIdLst>
    <p:sldId id="256" r:id="rId2"/>
    <p:sldId id="259" r:id="rId3"/>
    <p:sldId id="284" r:id="rId4"/>
    <p:sldId id="282" r:id="rId5"/>
    <p:sldId id="285" r:id="rId6"/>
    <p:sldId id="286" r:id="rId7"/>
    <p:sldId id="287" r:id="rId8"/>
    <p:sldId id="288" r:id="rId9"/>
    <p:sldId id="289" r:id="rId10"/>
    <p:sldId id="290" r:id="rId11"/>
    <p:sldId id="291" r:id="rId12"/>
    <p:sldId id="292" r:id="rId13"/>
    <p:sldId id="293" r:id="rId14"/>
    <p:sldId id="294" r:id="rId15"/>
    <p:sldId id="295" r:id="rId16"/>
    <p:sldId id="296" r:id="rId17"/>
    <p:sldId id="298" r:id="rId18"/>
    <p:sldId id="297" r:id="rId19"/>
    <p:sldId id="299" r:id="rId20"/>
    <p:sldId id="300" r:id="rId21"/>
    <p:sldId id="301" r:id="rId22"/>
    <p:sldId id="302" r:id="rId23"/>
    <p:sldId id="303" r:id="rId24"/>
    <p:sldId id="304" r:id="rId25"/>
    <p:sldId id="305" r:id="rId26"/>
    <p:sldId id="306" r:id="rId27"/>
    <p:sldId id="307" r:id="rId28"/>
    <p:sldId id="308" r:id="rId29"/>
    <p:sldId id="309" r:id="rId30"/>
    <p:sldId id="310" r:id="rId31"/>
    <p:sldId id="311" r:id="rId32"/>
    <p:sldId id="312" r:id="rId33"/>
    <p:sldId id="313" r:id="rId34"/>
    <p:sldId id="314" r:id="rId35"/>
    <p:sldId id="315" r:id="rId36"/>
    <p:sldId id="316" r:id="rId37"/>
    <p:sldId id="258" r:id="rId38"/>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0AD4B"/>
    <a:srgbClr val="1145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112"/>
    <p:restoredTop sz="94658"/>
  </p:normalViewPr>
  <p:slideViewPr>
    <p:cSldViewPr snapToGrid="0">
      <p:cViewPr varScale="1">
        <p:scale>
          <a:sx n="108" d="100"/>
          <a:sy n="108" d="100"/>
        </p:scale>
        <p:origin x="232" y="4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_al__ma_Sayfas_.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tr-T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0" i="0" u="none" strike="noStrike" kern="1200" cap="none" spc="50" baseline="0">
                <a:solidFill>
                  <a:schemeClr val="tx1">
                    <a:lumMod val="65000"/>
                    <a:lumOff val="35000"/>
                  </a:schemeClr>
                </a:solidFill>
                <a:latin typeface="+mn-lt"/>
                <a:ea typeface="+mn-ea"/>
                <a:cs typeface="+mn-cs"/>
              </a:defRPr>
            </a:pPr>
            <a:r>
              <a:rPr lang="en-US"/>
              <a:t>Problemli Kumar Oynayan Bireylerde Saptanan Sorunlar</a:t>
            </a:r>
          </a:p>
        </c:rich>
      </c:tx>
      <c:overlay val="0"/>
      <c:spPr>
        <a:noFill/>
        <a:ln>
          <a:noFill/>
        </a:ln>
        <a:effectLst/>
      </c:spPr>
      <c:txPr>
        <a:bodyPr rot="0" spcFirstLastPara="1" vertOverflow="ellipsis" vert="horz" wrap="square" anchor="ctr" anchorCtr="1"/>
        <a:lstStyle/>
        <a:p>
          <a:pPr>
            <a:defRPr sz="2128" b="0" i="0" u="none" strike="noStrike" kern="1200" cap="none" spc="50" baseline="0">
              <a:solidFill>
                <a:schemeClr val="tx1">
                  <a:lumMod val="65000"/>
                  <a:lumOff val="35000"/>
                </a:schemeClr>
              </a:solidFill>
              <a:latin typeface="+mn-lt"/>
              <a:ea typeface="+mn-ea"/>
              <a:cs typeface="+mn-cs"/>
            </a:defRPr>
          </a:pPr>
          <a:endParaRPr lang="en-US"/>
        </a:p>
      </c:txPr>
    </c:title>
    <c:autoTitleDeleted val="0"/>
    <c:view3D>
      <c:rotX val="15"/>
      <c:rotY val="20"/>
      <c:depthPercent val="100"/>
      <c:rAngAx val="1"/>
    </c:view3D>
    <c:floor>
      <c:thickness val="0"/>
      <c:spPr>
        <a:solidFill>
          <a:schemeClr val="lt1">
            <a:alpha val="27000"/>
          </a:schemeClr>
        </a:solid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tx>
            <c:strRef>
              <c:f>Sayfa1!$B$1</c:f>
              <c:strCache>
                <c:ptCount val="1"/>
                <c:pt idx="0">
                  <c:v>Problemli Kumar Oynayan Bireylerde Saptanan Sorunlar</c:v>
                </c:pt>
              </c:strCache>
            </c:strRef>
          </c:tx>
          <c:spPr>
            <a:solidFill>
              <a:schemeClr val="accent1"/>
            </a:solidFill>
            <a:ln>
              <a:solidFill>
                <a:schemeClr val="accent1">
                  <a:lumMod val="75000"/>
                </a:schemeClr>
              </a:solidFill>
            </a:ln>
            <a:effectLst/>
            <a:scene3d>
              <a:camera prst="orthographicFront"/>
              <a:lightRig rig="threePt" dir="t"/>
            </a:scene3d>
            <a:sp3d prstMaterial="translucentPowder">
              <a:contourClr>
                <a:schemeClr val="accent1">
                  <a:lumMod val="75000"/>
                </a:schemeClr>
              </a:contourClr>
            </a:sp3d>
          </c:spPr>
          <c:invertIfNegative val="0"/>
          <c:dLbls>
            <c:dLbl>
              <c:idx val="0"/>
              <c:layout>
                <c:manualLayout>
                  <c:x val="3.9756303252316159E-3"/>
                  <c:y val="-3.61647836774378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465-F949-A90E-0EFABF2E84C9}"/>
                </c:ext>
              </c:extLst>
            </c:dLbl>
            <c:dLbl>
              <c:idx val="1"/>
              <c:layout>
                <c:manualLayout>
                  <c:x val="7.951260650463159E-3"/>
                  <c:y val="-3.61647836774377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465-F949-A90E-0EFABF2E84C9}"/>
                </c:ext>
              </c:extLst>
            </c:dLbl>
            <c:dLbl>
              <c:idx val="2"/>
              <c:layout>
                <c:manualLayout>
                  <c:x val="1.3252101084104862E-3"/>
                  <c:y val="-3.61647836774377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465-F949-A90E-0EFABF2E84C9}"/>
                </c:ext>
              </c:extLst>
            </c:dLbl>
            <c:dLbl>
              <c:idx val="3"/>
              <c:layout>
                <c:manualLayout>
                  <c:x val="9.2764707588736447E-3"/>
                  <c:y val="-3.61647836774377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C465-F949-A90E-0EFABF2E84C9}"/>
                </c:ext>
              </c:extLst>
            </c:dLbl>
            <c:dLbl>
              <c:idx val="4"/>
              <c:layout>
                <c:manualLayout>
                  <c:x val="5.3008404336421389E-3"/>
                  <c:y val="-3.61647836774378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465-F949-A90E-0EFABF2E84C9}"/>
                </c:ext>
              </c:extLst>
            </c:dLbl>
            <c:dLbl>
              <c:idx val="5"/>
              <c:layout>
                <c:manualLayout>
                  <c:x val="9.2764707588736447E-3"/>
                  <c:y val="-1.0332693635669297E-2"/>
                </c:manualLayout>
              </c:layout>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50000"/>
                          <a:lumOff val="50000"/>
                        </a:schemeClr>
                      </a:solidFill>
                      <a:latin typeface="+mn-lt"/>
                      <a:ea typeface="+mn-ea"/>
                      <a:cs typeface="+mn-cs"/>
                    </a:defRPr>
                  </a:pPr>
                  <a:endParaRPr lang="tr-TR"/>
                </a:p>
              </c:txPr>
              <c:showLegendKey val="0"/>
              <c:showVal val="1"/>
              <c:showCatName val="0"/>
              <c:showSerName val="0"/>
              <c:showPercent val="0"/>
              <c:showBubbleSize val="0"/>
              <c:extLst>
                <c:ext xmlns:c15="http://schemas.microsoft.com/office/drawing/2012/chart" uri="{CE6537A1-D6FC-4f65-9D91-7224C49458BB}">
                  <c15:layout>
                    <c:manualLayout>
                      <c:w val="4.4533633519509702E-2"/>
                      <c:h val="7.9058902018454599E-2"/>
                    </c:manualLayout>
                  </c15:layout>
                </c:ext>
                <c:ext xmlns:c16="http://schemas.microsoft.com/office/drawing/2014/chart" uri="{C3380CC4-5D6E-409C-BE32-E72D297353CC}">
                  <c16:uniqueId val="{00000006-C465-F949-A90E-0EFABF2E84C9}"/>
                </c:ext>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50000"/>
                        <a:lumOff val="50000"/>
                      </a:schemeClr>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Sayfa1!$A$2:$A$8</c:f>
              <c:strCache>
                <c:ptCount val="6"/>
                <c:pt idx="0">
                  <c:v>Duygudurum Bozukluğu</c:v>
                </c:pt>
                <c:pt idx="1">
                  <c:v>Alkol Kullanım Bozukluğu</c:v>
                </c:pt>
                <c:pt idx="2">
                  <c:v>Madde Kullanım Bozukluğu</c:v>
                </c:pt>
                <c:pt idx="3">
                  <c:v>Nikotin Bağımlılığı</c:v>
                </c:pt>
                <c:pt idx="4">
                  <c:v>Anksiyete Bozukluğu</c:v>
                </c:pt>
                <c:pt idx="5">
                  <c:v>Kişilik Bozukluğu</c:v>
                </c:pt>
              </c:strCache>
            </c:strRef>
          </c:cat>
          <c:val>
            <c:numRef>
              <c:f>Sayfa1!$B$2:$B$8</c:f>
              <c:numCache>
                <c:formatCode>General</c:formatCode>
                <c:ptCount val="7"/>
                <c:pt idx="0">
                  <c:v>49.6</c:v>
                </c:pt>
                <c:pt idx="1">
                  <c:v>73.2</c:v>
                </c:pt>
                <c:pt idx="2">
                  <c:v>38.1</c:v>
                </c:pt>
                <c:pt idx="3">
                  <c:v>60.4</c:v>
                </c:pt>
                <c:pt idx="4">
                  <c:v>49.6</c:v>
                </c:pt>
                <c:pt idx="5">
                  <c:v>60.8</c:v>
                </c:pt>
              </c:numCache>
            </c:numRef>
          </c:val>
          <c:extLst>
            <c:ext xmlns:c16="http://schemas.microsoft.com/office/drawing/2014/chart" uri="{C3380CC4-5D6E-409C-BE32-E72D297353CC}">
              <c16:uniqueId val="{00000000-C465-F949-A90E-0EFABF2E84C9}"/>
            </c:ext>
          </c:extLst>
        </c:ser>
        <c:dLbls>
          <c:showLegendKey val="0"/>
          <c:showVal val="1"/>
          <c:showCatName val="0"/>
          <c:showSerName val="0"/>
          <c:showPercent val="0"/>
          <c:showBubbleSize val="0"/>
        </c:dLbls>
        <c:gapWidth val="150"/>
        <c:shape val="box"/>
        <c:axId val="1078978255"/>
        <c:axId val="1258060127"/>
        <c:axId val="0"/>
      </c:bar3DChart>
      <c:catAx>
        <c:axId val="1078978255"/>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50000"/>
                    <a:lumOff val="50000"/>
                  </a:schemeClr>
                </a:solidFill>
                <a:latin typeface="+mn-lt"/>
                <a:ea typeface="+mn-ea"/>
                <a:cs typeface="+mn-cs"/>
              </a:defRPr>
            </a:pPr>
            <a:endParaRPr lang="tr-TR"/>
          </a:p>
        </c:txPr>
        <c:crossAx val="1258060127"/>
        <c:crosses val="autoZero"/>
        <c:auto val="1"/>
        <c:lblAlgn val="ctr"/>
        <c:lblOffset val="100"/>
        <c:noMultiLvlLbl val="0"/>
      </c:catAx>
      <c:valAx>
        <c:axId val="1258060127"/>
        <c:scaling>
          <c:orientation val="minMax"/>
          <c:max val="80"/>
          <c:min val="0"/>
        </c:scaling>
        <c:delete val="1"/>
        <c:axPos val="l"/>
        <c:numFmt formatCode="General" sourceLinked="1"/>
        <c:majorTickMark val="none"/>
        <c:minorTickMark val="none"/>
        <c:tickLblPos val="nextTo"/>
        <c:crossAx val="1078978255"/>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tr-T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2">
  <cs:axisTitle>
    <cs:lnRef idx="0"/>
    <cs:fillRef idx="0"/>
    <cs:effectRef idx="0"/>
    <cs:fontRef idx="minor">
      <a:schemeClr val="tx1">
        <a:lumMod val="50000"/>
        <a:lumOff val="50000"/>
      </a:schemeClr>
    </cs:fontRef>
    <cs:defRPr sz="1197" kern="1200"/>
  </cs:axisTitle>
  <cs:categoryAxis>
    <cs:lnRef idx="0"/>
    <cs:fillRef idx="0"/>
    <cs:effectRef idx="0"/>
    <cs:fontRef idx="minor">
      <a:schemeClr val="tx1">
        <a:lumMod val="50000"/>
        <a:lumOff val="50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50000"/>
        <a:lumOff val="50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tx1"/>
    </cs:fontRef>
    <cs:spPr>
      <a:solidFill>
        <a:schemeClr val="phClr"/>
      </a:solidFill>
      <a:ln>
        <a:solidFill>
          <a:schemeClr val="phClr">
            <a:lumMod val="75000"/>
          </a:schemeClr>
        </a:solidFill>
      </a:ln>
    </cs:spPr>
  </cs:dataPoint>
  <cs:dataPoint3D>
    <cs:lnRef idx="0">
      <cs:styleClr val="auto"/>
    </cs:lnRef>
    <cs:fillRef idx="0">
      <cs:styleClr val="auto"/>
    </cs:fillRef>
    <cs:effectRef idx="0"/>
    <cs:fontRef idx="minor">
      <a:schemeClr val="tx1"/>
    </cs:fontRef>
    <cs:spPr>
      <a:solidFill>
        <a:schemeClr val="phClr"/>
      </a:solidFill>
      <a:ln>
        <a:solidFill>
          <a:schemeClr val="phClr">
            <a:lumMod val="75000"/>
          </a:schemeClr>
        </a:solidFill>
      </a:ln>
      <a:scene3d>
        <a:camera prst="orthographicFront"/>
        <a:lightRig rig="threePt" dir="t"/>
      </a:scene3d>
      <a:sp3d prstMaterial="translucentPowder"/>
    </cs:spPr>
  </cs:dataPoint3D>
  <cs:dataPointLine>
    <cs:lnRef idx="0">
      <cs:styleClr val="auto"/>
    </cs:lnRef>
    <cs:fillRef idx="0"/>
    <cs:effectRef idx="0"/>
    <cs:fontRef idx="minor">
      <a:schemeClr val="tx1"/>
    </cs:fontRef>
    <cs:spPr>
      <a:ln w="28575" cap="rnd">
        <a:solidFill>
          <a:schemeClr val="phClr">
            <a:alpha val="70000"/>
          </a:schemeClr>
        </a:solidFill>
        <a:round/>
      </a:ln>
    </cs:spPr>
  </cs:dataPointLine>
  <cs:dataPointMarker>
    <cs:lnRef idx="0">
      <cs:styleClr val="auto"/>
    </cs:lnRef>
    <cs:fillRef idx="0">
      <cs:styleClr val="auto"/>
    </cs:fillRef>
    <cs:effectRef idx="0"/>
    <cs:fontRef idx="minor">
      <a:schemeClr val="dk1"/>
    </cs:fontRef>
    <cs:spPr>
      <a:solidFill>
        <a:schemeClr val="phClr">
          <a:alpha val="70000"/>
        </a:schemeClr>
      </a:solidFill>
      <a:ln>
        <a:solidFill>
          <a:schemeClr val="phClr">
            <a:lumMod val="75000"/>
          </a:schemeClr>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tx1"/>
    </cs:fontRef>
    <cs:spPr>
      <a:solidFill>
        <a:schemeClr val="lt1">
          <a:alpha val="27000"/>
        </a:schemeClr>
      </a:solidFill>
      <a:sp3d/>
    </cs:spPr>
  </cs:floor>
  <cs:gridlineMajor>
    <cs:lnRef idx="0"/>
    <cs:fillRef idx="0"/>
    <cs:effectRef idx="0"/>
    <cs:fontRef idx="minor">
      <a:schemeClr val="tx1"/>
    </cs:fontRef>
    <cs:spPr>
      <a:ln w="9525" cap="flat" cmpd="sng" algn="ctr">
        <a:solidFill>
          <a:schemeClr val="tx1">
            <a:lumMod val="5000"/>
            <a:lumOff val="95000"/>
          </a:schemeClr>
        </a:solidFill>
        <a:round/>
      </a:ln>
    </cs:spPr>
  </cs:gridlineMajor>
  <cs:gridlineMinor>
    <cs:lnRef idx="0"/>
    <cs:fillRef idx="0"/>
    <cs:effectRef idx="0"/>
    <cs:fontRef idx="minor">
      <a:schemeClr val="tx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50000"/>
        <a:lumOff val="50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0" kern="1200" cap="none" spc="5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50000"/>
        <a:lumOff val="50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50000"/>
        <a:lumOff val="50000"/>
      </a:schemeClr>
    </cs:fontRef>
    <cs:defRPr sz="1197" kern="1200"/>
  </cs:valueAxis>
  <cs:wall>
    <cs:lnRef idx="0"/>
    <cs:fillRef idx="0"/>
    <cs:effectRef idx="0"/>
    <cs:fontRef idx="minor">
      <a:schemeClr val="tx1"/>
    </cs:fontRef>
    <cs:spPr>
      <a:sp3d/>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269AEA-8386-5A47-941C-86B9890A7D63}" type="datetimeFigureOut">
              <a:rPr lang="tr-TR" smtClean="0"/>
              <a:t>9.09.2025</a:t>
            </a:fld>
            <a:endParaRPr lang="tr-TR"/>
          </a:p>
        </p:txBody>
      </p:sp>
      <p:sp>
        <p:nvSpPr>
          <p:cNvPr id="4" name="Slayt Resmi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1A1BF3-B45C-9A40-9E39-196CA2FEDD24}" type="slidenum">
              <a:rPr lang="tr-TR" smtClean="0"/>
              <a:t>‹#›</a:t>
            </a:fld>
            <a:endParaRPr lang="tr-TR"/>
          </a:p>
        </p:txBody>
      </p:sp>
    </p:spTree>
    <p:extLst>
      <p:ext uri="{BB962C8B-B14F-4D97-AF65-F5344CB8AC3E}">
        <p14:creationId xmlns:p14="http://schemas.microsoft.com/office/powerpoint/2010/main" val="27580398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5E1A1BF3-B45C-9A40-9E39-196CA2FEDD24}" type="slidenum">
              <a:rPr lang="tr-TR" smtClean="0"/>
              <a:t>2</a:t>
            </a:fld>
            <a:endParaRPr lang="tr-TR"/>
          </a:p>
        </p:txBody>
      </p:sp>
    </p:spTree>
    <p:extLst>
      <p:ext uri="{BB962C8B-B14F-4D97-AF65-F5344CB8AC3E}">
        <p14:creationId xmlns:p14="http://schemas.microsoft.com/office/powerpoint/2010/main" val="16591284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624216-B08E-4C93-9E0B-22219B54B3EC}"/>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C6EA0010-EC6D-9024-5868-5C3BBA8C3735}"/>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A2F10CEF-F413-A397-51A1-73E389F34D3A}"/>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D4E1833E-40CD-32B2-3049-A3E0CB19D3F6}"/>
              </a:ext>
            </a:extLst>
          </p:cNvPr>
          <p:cNvSpPr>
            <a:spLocks noGrp="1"/>
          </p:cNvSpPr>
          <p:nvPr>
            <p:ph type="sldNum" sz="quarter" idx="5"/>
          </p:nvPr>
        </p:nvSpPr>
        <p:spPr/>
        <p:txBody>
          <a:bodyPr/>
          <a:lstStyle/>
          <a:p>
            <a:fld id="{5E1A1BF3-B45C-9A40-9E39-196CA2FEDD24}" type="slidenum">
              <a:rPr lang="tr-TR" smtClean="0"/>
              <a:t>11</a:t>
            </a:fld>
            <a:endParaRPr lang="tr-TR"/>
          </a:p>
        </p:txBody>
      </p:sp>
    </p:spTree>
    <p:extLst>
      <p:ext uri="{BB962C8B-B14F-4D97-AF65-F5344CB8AC3E}">
        <p14:creationId xmlns:p14="http://schemas.microsoft.com/office/powerpoint/2010/main" val="1287230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751F1-35D7-3F59-0B70-C0A9E26A03A1}"/>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8C348BFA-E676-9495-FC0F-2039357B2D73}"/>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74719F63-EA41-A15F-816D-F33880239C34}"/>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0DEB0037-410B-F422-77A6-D2ADEA31CC2B}"/>
              </a:ext>
            </a:extLst>
          </p:cNvPr>
          <p:cNvSpPr>
            <a:spLocks noGrp="1"/>
          </p:cNvSpPr>
          <p:nvPr>
            <p:ph type="sldNum" sz="quarter" idx="5"/>
          </p:nvPr>
        </p:nvSpPr>
        <p:spPr/>
        <p:txBody>
          <a:bodyPr/>
          <a:lstStyle/>
          <a:p>
            <a:fld id="{5E1A1BF3-B45C-9A40-9E39-196CA2FEDD24}" type="slidenum">
              <a:rPr lang="tr-TR" smtClean="0"/>
              <a:t>12</a:t>
            </a:fld>
            <a:endParaRPr lang="tr-TR"/>
          </a:p>
        </p:txBody>
      </p:sp>
    </p:spTree>
    <p:extLst>
      <p:ext uri="{BB962C8B-B14F-4D97-AF65-F5344CB8AC3E}">
        <p14:creationId xmlns:p14="http://schemas.microsoft.com/office/powerpoint/2010/main" val="2091352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0893D-1D7A-7E69-542E-96B5E6D40B30}"/>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B66FE286-934A-AAF4-3015-8F860623C1C0}"/>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473B1896-B20D-73E1-F790-D43CE877A4C1}"/>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AB9F82E4-F206-E8F4-6128-D4D8BD93CC60}"/>
              </a:ext>
            </a:extLst>
          </p:cNvPr>
          <p:cNvSpPr>
            <a:spLocks noGrp="1"/>
          </p:cNvSpPr>
          <p:nvPr>
            <p:ph type="sldNum" sz="quarter" idx="5"/>
          </p:nvPr>
        </p:nvSpPr>
        <p:spPr/>
        <p:txBody>
          <a:bodyPr/>
          <a:lstStyle/>
          <a:p>
            <a:fld id="{5E1A1BF3-B45C-9A40-9E39-196CA2FEDD24}" type="slidenum">
              <a:rPr lang="tr-TR" smtClean="0"/>
              <a:t>13</a:t>
            </a:fld>
            <a:endParaRPr lang="tr-TR"/>
          </a:p>
        </p:txBody>
      </p:sp>
    </p:spTree>
    <p:extLst>
      <p:ext uri="{BB962C8B-B14F-4D97-AF65-F5344CB8AC3E}">
        <p14:creationId xmlns:p14="http://schemas.microsoft.com/office/powerpoint/2010/main" val="8483580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FE061-1265-A721-8D3A-9987302CEFFA}"/>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B3C311ED-7BB4-F10D-63DB-5DB399DC90C6}"/>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0F2F208B-4DE7-4C03-8260-B073D6A275EB}"/>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69AE70A8-628F-EEA4-4232-7E514DFF5F49}"/>
              </a:ext>
            </a:extLst>
          </p:cNvPr>
          <p:cNvSpPr>
            <a:spLocks noGrp="1"/>
          </p:cNvSpPr>
          <p:nvPr>
            <p:ph type="sldNum" sz="quarter" idx="5"/>
          </p:nvPr>
        </p:nvSpPr>
        <p:spPr/>
        <p:txBody>
          <a:bodyPr/>
          <a:lstStyle/>
          <a:p>
            <a:fld id="{5E1A1BF3-B45C-9A40-9E39-196CA2FEDD24}" type="slidenum">
              <a:rPr lang="tr-TR" smtClean="0"/>
              <a:t>14</a:t>
            </a:fld>
            <a:endParaRPr lang="tr-TR"/>
          </a:p>
        </p:txBody>
      </p:sp>
    </p:spTree>
    <p:extLst>
      <p:ext uri="{BB962C8B-B14F-4D97-AF65-F5344CB8AC3E}">
        <p14:creationId xmlns:p14="http://schemas.microsoft.com/office/powerpoint/2010/main" val="35118343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F6DEA-E250-2628-1BED-B16030898D2C}"/>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4E18C1A4-CA29-7255-C842-DAF62AD0ED7A}"/>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10E43BE4-46FC-F941-CB18-F4424465C87B}"/>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6FCC5F9C-5F16-ABEA-4526-6D0A012E8965}"/>
              </a:ext>
            </a:extLst>
          </p:cNvPr>
          <p:cNvSpPr>
            <a:spLocks noGrp="1"/>
          </p:cNvSpPr>
          <p:nvPr>
            <p:ph type="sldNum" sz="quarter" idx="5"/>
          </p:nvPr>
        </p:nvSpPr>
        <p:spPr/>
        <p:txBody>
          <a:bodyPr/>
          <a:lstStyle/>
          <a:p>
            <a:fld id="{5E1A1BF3-B45C-9A40-9E39-196CA2FEDD24}" type="slidenum">
              <a:rPr lang="tr-TR" smtClean="0"/>
              <a:t>15</a:t>
            </a:fld>
            <a:endParaRPr lang="tr-TR"/>
          </a:p>
        </p:txBody>
      </p:sp>
    </p:spTree>
    <p:extLst>
      <p:ext uri="{BB962C8B-B14F-4D97-AF65-F5344CB8AC3E}">
        <p14:creationId xmlns:p14="http://schemas.microsoft.com/office/powerpoint/2010/main" val="25639419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5A32FC-0391-36D3-553A-336AFC5AEC16}"/>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8F6BB0B7-A00E-E557-6467-DF17C274F566}"/>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D4503F03-C10C-76CB-E10D-9E25AA69FF2E}"/>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A90955DE-5633-F208-82F3-C2C24BFE6427}"/>
              </a:ext>
            </a:extLst>
          </p:cNvPr>
          <p:cNvSpPr>
            <a:spLocks noGrp="1"/>
          </p:cNvSpPr>
          <p:nvPr>
            <p:ph type="sldNum" sz="quarter" idx="5"/>
          </p:nvPr>
        </p:nvSpPr>
        <p:spPr/>
        <p:txBody>
          <a:bodyPr/>
          <a:lstStyle/>
          <a:p>
            <a:fld id="{5E1A1BF3-B45C-9A40-9E39-196CA2FEDD24}" type="slidenum">
              <a:rPr lang="tr-TR" smtClean="0"/>
              <a:t>16</a:t>
            </a:fld>
            <a:endParaRPr lang="tr-TR"/>
          </a:p>
        </p:txBody>
      </p:sp>
    </p:spTree>
    <p:extLst>
      <p:ext uri="{BB962C8B-B14F-4D97-AF65-F5344CB8AC3E}">
        <p14:creationId xmlns:p14="http://schemas.microsoft.com/office/powerpoint/2010/main" val="34064054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9AF64-2B6E-817A-F959-5ADCDC74262E}"/>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AE6E4778-FAD8-8B7C-7F26-DF03468BD077}"/>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141F5770-A372-182E-AB95-30F01F326BE7}"/>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E9F0C853-E5A9-8AB1-784A-DE5D111BE15F}"/>
              </a:ext>
            </a:extLst>
          </p:cNvPr>
          <p:cNvSpPr>
            <a:spLocks noGrp="1"/>
          </p:cNvSpPr>
          <p:nvPr>
            <p:ph type="sldNum" sz="quarter" idx="5"/>
          </p:nvPr>
        </p:nvSpPr>
        <p:spPr/>
        <p:txBody>
          <a:bodyPr/>
          <a:lstStyle/>
          <a:p>
            <a:fld id="{5E1A1BF3-B45C-9A40-9E39-196CA2FEDD24}" type="slidenum">
              <a:rPr lang="tr-TR" smtClean="0"/>
              <a:t>17</a:t>
            </a:fld>
            <a:endParaRPr lang="tr-TR"/>
          </a:p>
        </p:txBody>
      </p:sp>
    </p:spTree>
    <p:extLst>
      <p:ext uri="{BB962C8B-B14F-4D97-AF65-F5344CB8AC3E}">
        <p14:creationId xmlns:p14="http://schemas.microsoft.com/office/powerpoint/2010/main" val="1945905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89AF64-2B6E-817A-F959-5ADCDC74262E}"/>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AE6E4778-FAD8-8B7C-7F26-DF03468BD077}"/>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141F5770-A372-182E-AB95-30F01F326BE7}"/>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E9F0C853-E5A9-8AB1-784A-DE5D111BE15F}"/>
              </a:ext>
            </a:extLst>
          </p:cNvPr>
          <p:cNvSpPr>
            <a:spLocks noGrp="1"/>
          </p:cNvSpPr>
          <p:nvPr>
            <p:ph type="sldNum" sz="quarter" idx="5"/>
          </p:nvPr>
        </p:nvSpPr>
        <p:spPr/>
        <p:txBody>
          <a:bodyPr/>
          <a:lstStyle/>
          <a:p>
            <a:fld id="{5E1A1BF3-B45C-9A40-9E39-196CA2FEDD24}" type="slidenum">
              <a:rPr lang="tr-TR" smtClean="0"/>
              <a:t>18</a:t>
            </a:fld>
            <a:endParaRPr lang="tr-TR"/>
          </a:p>
        </p:txBody>
      </p:sp>
    </p:spTree>
    <p:extLst>
      <p:ext uri="{BB962C8B-B14F-4D97-AF65-F5344CB8AC3E}">
        <p14:creationId xmlns:p14="http://schemas.microsoft.com/office/powerpoint/2010/main" val="3465256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F24AE-407A-8A57-2FBE-B06E99A61EAA}"/>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CAD8BDFF-B5EA-1ED5-E881-114251AED2CD}"/>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C57528AA-5525-EB7B-442F-67F071782116}"/>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D1405B35-F38D-460A-6A7C-43F78E149BB4}"/>
              </a:ext>
            </a:extLst>
          </p:cNvPr>
          <p:cNvSpPr>
            <a:spLocks noGrp="1"/>
          </p:cNvSpPr>
          <p:nvPr>
            <p:ph type="sldNum" sz="quarter" idx="5"/>
          </p:nvPr>
        </p:nvSpPr>
        <p:spPr/>
        <p:txBody>
          <a:bodyPr/>
          <a:lstStyle/>
          <a:p>
            <a:fld id="{5E1A1BF3-B45C-9A40-9E39-196CA2FEDD24}" type="slidenum">
              <a:rPr lang="tr-TR" smtClean="0"/>
              <a:t>19</a:t>
            </a:fld>
            <a:endParaRPr lang="tr-TR"/>
          </a:p>
        </p:txBody>
      </p:sp>
    </p:spTree>
    <p:extLst>
      <p:ext uri="{BB962C8B-B14F-4D97-AF65-F5344CB8AC3E}">
        <p14:creationId xmlns:p14="http://schemas.microsoft.com/office/powerpoint/2010/main" val="14746691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742B7-AE66-B03E-367B-D05046C877C0}"/>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F2397B11-DD39-F5C9-48C9-E048ED537B94}"/>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FA483B9-8017-A07C-E57C-B3DE8F9076AA}"/>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ACE79203-7E08-2ECE-EBC3-7C61E97366B2}"/>
              </a:ext>
            </a:extLst>
          </p:cNvPr>
          <p:cNvSpPr>
            <a:spLocks noGrp="1"/>
          </p:cNvSpPr>
          <p:nvPr>
            <p:ph type="sldNum" sz="quarter" idx="5"/>
          </p:nvPr>
        </p:nvSpPr>
        <p:spPr/>
        <p:txBody>
          <a:bodyPr/>
          <a:lstStyle/>
          <a:p>
            <a:fld id="{5E1A1BF3-B45C-9A40-9E39-196CA2FEDD24}" type="slidenum">
              <a:rPr lang="tr-TR" smtClean="0"/>
              <a:t>20</a:t>
            </a:fld>
            <a:endParaRPr lang="tr-TR"/>
          </a:p>
        </p:txBody>
      </p:sp>
    </p:spTree>
    <p:extLst>
      <p:ext uri="{BB962C8B-B14F-4D97-AF65-F5344CB8AC3E}">
        <p14:creationId xmlns:p14="http://schemas.microsoft.com/office/powerpoint/2010/main" val="2900775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C37EE-8226-E142-A312-3C39F8D10C8F}"/>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2FA4600C-C034-0CF9-7193-A74A264F12DA}"/>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47490396-4D97-B06B-2D8D-1806BA798947}"/>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3798D3AE-7719-EE7A-D47B-1DF515B6CDE4}"/>
              </a:ext>
            </a:extLst>
          </p:cNvPr>
          <p:cNvSpPr>
            <a:spLocks noGrp="1"/>
          </p:cNvSpPr>
          <p:nvPr>
            <p:ph type="sldNum" sz="quarter" idx="5"/>
          </p:nvPr>
        </p:nvSpPr>
        <p:spPr/>
        <p:txBody>
          <a:bodyPr/>
          <a:lstStyle/>
          <a:p>
            <a:fld id="{5E1A1BF3-B45C-9A40-9E39-196CA2FEDD24}" type="slidenum">
              <a:rPr lang="tr-TR" smtClean="0"/>
              <a:t>3</a:t>
            </a:fld>
            <a:endParaRPr lang="tr-TR"/>
          </a:p>
        </p:txBody>
      </p:sp>
    </p:spTree>
    <p:extLst>
      <p:ext uri="{BB962C8B-B14F-4D97-AF65-F5344CB8AC3E}">
        <p14:creationId xmlns:p14="http://schemas.microsoft.com/office/powerpoint/2010/main" val="241289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5120A-47FE-8274-411B-460FEDE441C3}"/>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6B751CB0-22F8-B2EC-EA4C-15A7675DBE01}"/>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C1760D87-84AA-0CC2-90C6-973C7DA7330B}"/>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98B72D4F-1520-7206-F42E-74CE0335C5C7}"/>
              </a:ext>
            </a:extLst>
          </p:cNvPr>
          <p:cNvSpPr>
            <a:spLocks noGrp="1"/>
          </p:cNvSpPr>
          <p:nvPr>
            <p:ph type="sldNum" sz="quarter" idx="5"/>
          </p:nvPr>
        </p:nvSpPr>
        <p:spPr/>
        <p:txBody>
          <a:bodyPr/>
          <a:lstStyle/>
          <a:p>
            <a:fld id="{5E1A1BF3-B45C-9A40-9E39-196CA2FEDD24}" type="slidenum">
              <a:rPr lang="tr-TR" smtClean="0"/>
              <a:t>21</a:t>
            </a:fld>
            <a:endParaRPr lang="tr-TR"/>
          </a:p>
        </p:txBody>
      </p:sp>
    </p:spTree>
    <p:extLst>
      <p:ext uri="{BB962C8B-B14F-4D97-AF65-F5344CB8AC3E}">
        <p14:creationId xmlns:p14="http://schemas.microsoft.com/office/powerpoint/2010/main" val="3157201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9EBCDA-74CF-7BAC-8CF0-3F7076DCBAF1}"/>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290916AA-DBA5-0832-E08F-016E58A8AA31}"/>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529F45F4-20C2-0BB8-A6C6-2654B2FE5178}"/>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AA3525E0-C23B-D263-8B01-33FA64870562}"/>
              </a:ext>
            </a:extLst>
          </p:cNvPr>
          <p:cNvSpPr>
            <a:spLocks noGrp="1"/>
          </p:cNvSpPr>
          <p:nvPr>
            <p:ph type="sldNum" sz="quarter" idx="5"/>
          </p:nvPr>
        </p:nvSpPr>
        <p:spPr/>
        <p:txBody>
          <a:bodyPr/>
          <a:lstStyle/>
          <a:p>
            <a:fld id="{5E1A1BF3-B45C-9A40-9E39-196CA2FEDD24}" type="slidenum">
              <a:rPr lang="tr-TR" smtClean="0"/>
              <a:t>22</a:t>
            </a:fld>
            <a:endParaRPr lang="tr-TR"/>
          </a:p>
        </p:txBody>
      </p:sp>
    </p:spTree>
    <p:extLst>
      <p:ext uri="{BB962C8B-B14F-4D97-AF65-F5344CB8AC3E}">
        <p14:creationId xmlns:p14="http://schemas.microsoft.com/office/powerpoint/2010/main" val="25791377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179482-9EFE-8DBC-0B19-512D88C08726}"/>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4CC7D7C1-4BE5-CA61-23A1-4D0323E89814}"/>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9F843A68-6D29-ADFA-A6A4-9EDE48F9398B}"/>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3BB9773E-288A-ED09-D13A-53DB5F72471E}"/>
              </a:ext>
            </a:extLst>
          </p:cNvPr>
          <p:cNvSpPr>
            <a:spLocks noGrp="1"/>
          </p:cNvSpPr>
          <p:nvPr>
            <p:ph type="sldNum" sz="quarter" idx="5"/>
          </p:nvPr>
        </p:nvSpPr>
        <p:spPr/>
        <p:txBody>
          <a:bodyPr/>
          <a:lstStyle/>
          <a:p>
            <a:fld id="{5E1A1BF3-B45C-9A40-9E39-196CA2FEDD24}" type="slidenum">
              <a:rPr lang="tr-TR" smtClean="0"/>
              <a:t>23</a:t>
            </a:fld>
            <a:endParaRPr lang="tr-TR"/>
          </a:p>
        </p:txBody>
      </p:sp>
    </p:spTree>
    <p:extLst>
      <p:ext uri="{BB962C8B-B14F-4D97-AF65-F5344CB8AC3E}">
        <p14:creationId xmlns:p14="http://schemas.microsoft.com/office/powerpoint/2010/main" val="42748919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96678-58A6-49A6-B47B-33EEBED440B8}"/>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EB304F3F-21D1-B0D6-E4FF-C85E576D96B2}"/>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507F994C-2732-F789-53F7-6A896B7B4FDB}"/>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98A31392-B10A-E3BE-860E-E8C9BE13D0EF}"/>
              </a:ext>
            </a:extLst>
          </p:cNvPr>
          <p:cNvSpPr>
            <a:spLocks noGrp="1"/>
          </p:cNvSpPr>
          <p:nvPr>
            <p:ph type="sldNum" sz="quarter" idx="5"/>
          </p:nvPr>
        </p:nvSpPr>
        <p:spPr/>
        <p:txBody>
          <a:bodyPr/>
          <a:lstStyle/>
          <a:p>
            <a:fld id="{5E1A1BF3-B45C-9A40-9E39-196CA2FEDD24}" type="slidenum">
              <a:rPr lang="tr-TR" smtClean="0"/>
              <a:t>24</a:t>
            </a:fld>
            <a:endParaRPr lang="tr-TR"/>
          </a:p>
        </p:txBody>
      </p:sp>
    </p:spTree>
    <p:extLst>
      <p:ext uri="{BB962C8B-B14F-4D97-AF65-F5344CB8AC3E}">
        <p14:creationId xmlns:p14="http://schemas.microsoft.com/office/powerpoint/2010/main" val="2655360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8D73B4-34EF-AE56-CF79-C16AF9A8D2B1}"/>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D0B0A777-D8BD-1FB6-3651-BEA3FBBCE003}"/>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3D59882C-0584-9E70-5959-AFB9F36ED9B1}"/>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C5C515F4-E72C-1130-EF39-F204A4881DDC}"/>
              </a:ext>
            </a:extLst>
          </p:cNvPr>
          <p:cNvSpPr>
            <a:spLocks noGrp="1"/>
          </p:cNvSpPr>
          <p:nvPr>
            <p:ph type="sldNum" sz="quarter" idx="5"/>
          </p:nvPr>
        </p:nvSpPr>
        <p:spPr/>
        <p:txBody>
          <a:bodyPr/>
          <a:lstStyle/>
          <a:p>
            <a:fld id="{5E1A1BF3-B45C-9A40-9E39-196CA2FEDD24}" type="slidenum">
              <a:rPr lang="tr-TR" smtClean="0"/>
              <a:t>25</a:t>
            </a:fld>
            <a:endParaRPr lang="tr-TR"/>
          </a:p>
        </p:txBody>
      </p:sp>
    </p:spTree>
    <p:extLst>
      <p:ext uri="{BB962C8B-B14F-4D97-AF65-F5344CB8AC3E}">
        <p14:creationId xmlns:p14="http://schemas.microsoft.com/office/powerpoint/2010/main" val="10156090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200E7C-624B-44A4-B9AE-10807B829E5E}"/>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58213ABD-9BDA-A9DD-E5AD-01AF01585A8A}"/>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69DDF767-04DD-5AF4-1597-38C50FD1DC50}"/>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981DD1EA-5C6F-9D16-445A-89430665D987}"/>
              </a:ext>
            </a:extLst>
          </p:cNvPr>
          <p:cNvSpPr>
            <a:spLocks noGrp="1"/>
          </p:cNvSpPr>
          <p:nvPr>
            <p:ph type="sldNum" sz="quarter" idx="5"/>
          </p:nvPr>
        </p:nvSpPr>
        <p:spPr/>
        <p:txBody>
          <a:bodyPr/>
          <a:lstStyle/>
          <a:p>
            <a:fld id="{5E1A1BF3-B45C-9A40-9E39-196CA2FEDD24}" type="slidenum">
              <a:rPr lang="tr-TR" smtClean="0"/>
              <a:t>26</a:t>
            </a:fld>
            <a:endParaRPr lang="tr-TR"/>
          </a:p>
        </p:txBody>
      </p:sp>
    </p:spTree>
    <p:extLst>
      <p:ext uri="{BB962C8B-B14F-4D97-AF65-F5344CB8AC3E}">
        <p14:creationId xmlns:p14="http://schemas.microsoft.com/office/powerpoint/2010/main" val="27903395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78F553-3F62-7337-08C0-AFE3C6721814}"/>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077BF7F6-B7AA-47B0-C121-12A44A39107F}"/>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18B77F29-792E-D003-A13F-8B9B9704CD77}"/>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B9118489-EAB9-01C4-3741-853FFD87E3AA}"/>
              </a:ext>
            </a:extLst>
          </p:cNvPr>
          <p:cNvSpPr>
            <a:spLocks noGrp="1"/>
          </p:cNvSpPr>
          <p:nvPr>
            <p:ph type="sldNum" sz="quarter" idx="5"/>
          </p:nvPr>
        </p:nvSpPr>
        <p:spPr/>
        <p:txBody>
          <a:bodyPr/>
          <a:lstStyle/>
          <a:p>
            <a:fld id="{5E1A1BF3-B45C-9A40-9E39-196CA2FEDD24}" type="slidenum">
              <a:rPr lang="tr-TR" smtClean="0"/>
              <a:t>27</a:t>
            </a:fld>
            <a:endParaRPr lang="tr-TR"/>
          </a:p>
        </p:txBody>
      </p:sp>
    </p:spTree>
    <p:extLst>
      <p:ext uri="{BB962C8B-B14F-4D97-AF65-F5344CB8AC3E}">
        <p14:creationId xmlns:p14="http://schemas.microsoft.com/office/powerpoint/2010/main" val="22315156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0A86FC-3BF6-5A15-E2AC-2D015CD60822}"/>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3FD2A94F-D8D5-7266-485E-572A74F15425}"/>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5CD2AF5C-CC8E-6869-063A-EB56DCB61235}"/>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59047787-7BCB-95A6-2D25-090A5CE15C8D}"/>
              </a:ext>
            </a:extLst>
          </p:cNvPr>
          <p:cNvSpPr>
            <a:spLocks noGrp="1"/>
          </p:cNvSpPr>
          <p:nvPr>
            <p:ph type="sldNum" sz="quarter" idx="5"/>
          </p:nvPr>
        </p:nvSpPr>
        <p:spPr/>
        <p:txBody>
          <a:bodyPr/>
          <a:lstStyle/>
          <a:p>
            <a:fld id="{5E1A1BF3-B45C-9A40-9E39-196CA2FEDD24}" type="slidenum">
              <a:rPr lang="tr-TR" smtClean="0"/>
              <a:t>28</a:t>
            </a:fld>
            <a:endParaRPr lang="tr-TR"/>
          </a:p>
        </p:txBody>
      </p:sp>
    </p:spTree>
    <p:extLst>
      <p:ext uri="{BB962C8B-B14F-4D97-AF65-F5344CB8AC3E}">
        <p14:creationId xmlns:p14="http://schemas.microsoft.com/office/powerpoint/2010/main" val="3631281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5E1A1BF3-B45C-9A40-9E39-196CA2FEDD24}" type="slidenum">
              <a:rPr lang="tr-TR" smtClean="0"/>
              <a:t>29</a:t>
            </a:fld>
            <a:endParaRPr lang="tr-TR"/>
          </a:p>
        </p:txBody>
      </p:sp>
    </p:spTree>
    <p:extLst>
      <p:ext uri="{BB962C8B-B14F-4D97-AF65-F5344CB8AC3E}">
        <p14:creationId xmlns:p14="http://schemas.microsoft.com/office/powerpoint/2010/main" val="25134254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B53CB-95E9-6352-3A88-0C67176022E7}"/>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5AC148B0-F925-7EB3-DFDA-922F315A4C5B}"/>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28B49A22-7E0E-1972-6D6E-DA2F00AD8A46}"/>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29177740-43A4-7D49-8608-AD03B1839CF1}"/>
              </a:ext>
            </a:extLst>
          </p:cNvPr>
          <p:cNvSpPr>
            <a:spLocks noGrp="1"/>
          </p:cNvSpPr>
          <p:nvPr>
            <p:ph type="sldNum" sz="quarter" idx="5"/>
          </p:nvPr>
        </p:nvSpPr>
        <p:spPr/>
        <p:txBody>
          <a:bodyPr/>
          <a:lstStyle/>
          <a:p>
            <a:fld id="{5E1A1BF3-B45C-9A40-9E39-196CA2FEDD24}" type="slidenum">
              <a:rPr lang="tr-TR" smtClean="0"/>
              <a:t>30</a:t>
            </a:fld>
            <a:endParaRPr lang="tr-TR"/>
          </a:p>
        </p:txBody>
      </p:sp>
    </p:spTree>
    <p:extLst>
      <p:ext uri="{BB962C8B-B14F-4D97-AF65-F5344CB8AC3E}">
        <p14:creationId xmlns:p14="http://schemas.microsoft.com/office/powerpoint/2010/main" val="4037383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C4BB4C-E35B-A9EA-2AA3-1E2B6B001766}"/>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7C6D3A8C-0030-2691-01AC-7240DD20CF07}"/>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5D1C93D4-42C9-52CD-2A7A-9FCD9F972CD4}"/>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1DA830D9-AA93-3987-B0A1-841D3CCA7324}"/>
              </a:ext>
            </a:extLst>
          </p:cNvPr>
          <p:cNvSpPr>
            <a:spLocks noGrp="1"/>
          </p:cNvSpPr>
          <p:nvPr>
            <p:ph type="sldNum" sz="quarter" idx="5"/>
          </p:nvPr>
        </p:nvSpPr>
        <p:spPr/>
        <p:txBody>
          <a:bodyPr/>
          <a:lstStyle/>
          <a:p>
            <a:fld id="{5E1A1BF3-B45C-9A40-9E39-196CA2FEDD24}" type="slidenum">
              <a:rPr lang="tr-TR" smtClean="0"/>
              <a:t>4</a:t>
            </a:fld>
            <a:endParaRPr lang="tr-TR"/>
          </a:p>
        </p:txBody>
      </p:sp>
    </p:spTree>
    <p:extLst>
      <p:ext uri="{BB962C8B-B14F-4D97-AF65-F5344CB8AC3E}">
        <p14:creationId xmlns:p14="http://schemas.microsoft.com/office/powerpoint/2010/main" val="20854422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4D56F-3807-286A-30A9-828E30549EA7}"/>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155C54A1-9429-7310-4595-1797B7AA4207}"/>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BE7A7CB7-9145-434A-C0EE-AC2951AB56EE}"/>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A3F1628E-1AB4-E03A-CE77-9B4A3242DA13}"/>
              </a:ext>
            </a:extLst>
          </p:cNvPr>
          <p:cNvSpPr>
            <a:spLocks noGrp="1"/>
          </p:cNvSpPr>
          <p:nvPr>
            <p:ph type="sldNum" sz="quarter" idx="5"/>
          </p:nvPr>
        </p:nvSpPr>
        <p:spPr/>
        <p:txBody>
          <a:bodyPr/>
          <a:lstStyle/>
          <a:p>
            <a:fld id="{5E1A1BF3-B45C-9A40-9E39-196CA2FEDD24}" type="slidenum">
              <a:rPr lang="tr-TR" smtClean="0"/>
              <a:t>31</a:t>
            </a:fld>
            <a:endParaRPr lang="tr-TR"/>
          </a:p>
        </p:txBody>
      </p:sp>
    </p:spTree>
    <p:extLst>
      <p:ext uri="{BB962C8B-B14F-4D97-AF65-F5344CB8AC3E}">
        <p14:creationId xmlns:p14="http://schemas.microsoft.com/office/powerpoint/2010/main" val="31072195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E770E0-E77B-2A65-EA00-94572E43C032}"/>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EDD38F29-5D5F-E97D-2A20-AC62F3749A7B}"/>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31EADE52-DA2E-201F-0082-79F8D3974F03}"/>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5E4F84CA-41B4-AC4E-0993-E60FA1BA9E2C}"/>
              </a:ext>
            </a:extLst>
          </p:cNvPr>
          <p:cNvSpPr>
            <a:spLocks noGrp="1"/>
          </p:cNvSpPr>
          <p:nvPr>
            <p:ph type="sldNum" sz="quarter" idx="5"/>
          </p:nvPr>
        </p:nvSpPr>
        <p:spPr/>
        <p:txBody>
          <a:bodyPr/>
          <a:lstStyle/>
          <a:p>
            <a:fld id="{5E1A1BF3-B45C-9A40-9E39-196CA2FEDD24}" type="slidenum">
              <a:rPr lang="tr-TR" smtClean="0"/>
              <a:t>32</a:t>
            </a:fld>
            <a:endParaRPr lang="tr-TR"/>
          </a:p>
        </p:txBody>
      </p:sp>
    </p:spTree>
    <p:extLst>
      <p:ext uri="{BB962C8B-B14F-4D97-AF65-F5344CB8AC3E}">
        <p14:creationId xmlns:p14="http://schemas.microsoft.com/office/powerpoint/2010/main" val="8301668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25766-35BC-E9C5-D6AD-ACA8D5CBB3F9}"/>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4E9F5591-5E09-37A4-593C-A3BBB9103E4E}"/>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7DAAA973-1598-38CE-EBF4-4E5585021846}"/>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487BF5AF-9A9E-A6DD-CA54-821B8D8A79FE}"/>
              </a:ext>
            </a:extLst>
          </p:cNvPr>
          <p:cNvSpPr>
            <a:spLocks noGrp="1"/>
          </p:cNvSpPr>
          <p:nvPr>
            <p:ph type="sldNum" sz="quarter" idx="5"/>
          </p:nvPr>
        </p:nvSpPr>
        <p:spPr/>
        <p:txBody>
          <a:bodyPr/>
          <a:lstStyle/>
          <a:p>
            <a:fld id="{5E1A1BF3-B45C-9A40-9E39-196CA2FEDD24}" type="slidenum">
              <a:rPr lang="tr-TR" smtClean="0"/>
              <a:t>33</a:t>
            </a:fld>
            <a:endParaRPr lang="tr-TR"/>
          </a:p>
        </p:txBody>
      </p:sp>
    </p:spTree>
    <p:extLst>
      <p:ext uri="{BB962C8B-B14F-4D97-AF65-F5344CB8AC3E}">
        <p14:creationId xmlns:p14="http://schemas.microsoft.com/office/powerpoint/2010/main" val="42172722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169E22-C92D-0350-6F08-5052C6EC7280}"/>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A73AC69B-024B-82A3-9B78-1E7BB57F38E9}"/>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5EE6252A-19F3-CA53-F623-330BE503FB56}"/>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8AEAEDF8-A767-9CA7-D724-5941020C8B5D}"/>
              </a:ext>
            </a:extLst>
          </p:cNvPr>
          <p:cNvSpPr>
            <a:spLocks noGrp="1"/>
          </p:cNvSpPr>
          <p:nvPr>
            <p:ph type="sldNum" sz="quarter" idx="5"/>
          </p:nvPr>
        </p:nvSpPr>
        <p:spPr/>
        <p:txBody>
          <a:bodyPr/>
          <a:lstStyle/>
          <a:p>
            <a:fld id="{5E1A1BF3-B45C-9A40-9E39-196CA2FEDD24}" type="slidenum">
              <a:rPr lang="tr-TR" smtClean="0"/>
              <a:t>34</a:t>
            </a:fld>
            <a:endParaRPr lang="tr-TR"/>
          </a:p>
        </p:txBody>
      </p:sp>
    </p:spTree>
    <p:extLst>
      <p:ext uri="{BB962C8B-B14F-4D97-AF65-F5344CB8AC3E}">
        <p14:creationId xmlns:p14="http://schemas.microsoft.com/office/powerpoint/2010/main" val="3876219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D691A-2AB6-E204-8ED8-98B9FF08B268}"/>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0C922AFB-2FA0-47D9-F9FD-652C96E7FB21}"/>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7FEC32DD-A14F-3614-032F-0729AE37F2D1}"/>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8DAAED1C-55FA-9E28-F152-E561D8C0DA0F}"/>
              </a:ext>
            </a:extLst>
          </p:cNvPr>
          <p:cNvSpPr>
            <a:spLocks noGrp="1"/>
          </p:cNvSpPr>
          <p:nvPr>
            <p:ph type="sldNum" sz="quarter" idx="5"/>
          </p:nvPr>
        </p:nvSpPr>
        <p:spPr/>
        <p:txBody>
          <a:bodyPr/>
          <a:lstStyle/>
          <a:p>
            <a:fld id="{5E1A1BF3-B45C-9A40-9E39-196CA2FEDD24}" type="slidenum">
              <a:rPr lang="tr-TR" smtClean="0"/>
              <a:t>35</a:t>
            </a:fld>
            <a:endParaRPr lang="tr-TR"/>
          </a:p>
        </p:txBody>
      </p:sp>
    </p:spTree>
    <p:extLst>
      <p:ext uri="{BB962C8B-B14F-4D97-AF65-F5344CB8AC3E}">
        <p14:creationId xmlns:p14="http://schemas.microsoft.com/office/powerpoint/2010/main" val="42147551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00B52-573A-47B2-F816-54F6012CAE13}"/>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75F87E10-0BCA-F400-5ACF-7832C0540C80}"/>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5C1F5CFE-F1BB-C24A-E0EE-C0601A58CB83}"/>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05B7351B-8130-5A9C-D34B-074CE9AE11C1}"/>
              </a:ext>
            </a:extLst>
          </p:cNvPr>
          <p:cNvSpPr>
            <a:spLocks noGrp="1"/>
          </p:cNvSpPr>
          <p:nvPr>
            <p:ph type="sldNum" sz="quarter" idx="5"/>
          </p:nvPr>
        </p:nvSpPr>
        <p:spPr/>
        <p:txBody>
          <a:bodyPr/>
          <a:lstStyle/>
          <a:p>
            <a:fld id="{5E1A1BF3-B45C-9A40-9E39-196CA2FEDD24}" type="slidenum">
              <a:rPr lang="tr-TR" smtClean="0"/>
              <a:t>36</a:t>
            </a:fld>
            <a:endParaRPr lang="tr-TR"/>
          </a:p>
        </p:txBody>
      </p:sp>
    </p:spTree>
    <p:extLst>
      <p:ext uri="{BB962C8B-B14F-4D97-AF65-F5344CB8AC3E}">
        <p14:creationId xmlns:p14="http://schemas.microsoft.com/office/powerpoint/2010/main" val="38556588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977F5-812C-4E3D-6FAB-B08448B21B90}"/>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489ACF09-08F8-D1C6-AC11-592077370125}"/>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DAB99FF4-4033-0B76-606A-62AB7964906B}"/>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F224890B-1580-C504-D869-9B0F467B785F}"/>
              </a:ext>
            </a:extLst>
          </p:cNvPr>
          <p:cNvSpPr>
            <a:spLocks noGrp="1"/>
          </p:cNvSpPr>
          <p:nvPr>
            <p:ph type="sldNum" sz="quarter" idx="5"/>
          </p:nvPr>
        </p:nvSpPr>
        <p:spPr/>
        <p:txBody>
          <a:bodyPr/>
          <a:lstStyle/>
          <a:p>
            <a:fld id="{5E1A1BF3-B45C-9A40-9E39-196CA2FEDD24}" type="slidenum">
              <a:rPr lang="tr-TR" smtClean="0"/>
              <a:t>5</a:t>
            </a:fld>
            <a:endParaRPr lang="tr-TR"/>
          </a:p>
        </p:txBody>
      </p:sp>
    </p:spTree>
    <p:extLst>
      <p:ext uri="{BB962C8B-B14F-4D97-AF65-F5344CB8AC3E}">
        <p14:creationId xmlns:p14="http://schemas.microsoft.com/office/powerpoint/2010/main" val="29058710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3A1ED-0FDC-FC78-837E-51161640B18A}"/>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6F49BC3A-A76F-BDDC-7064-3708A07734F0}"/>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EE02DD5B-51C3-1C3F-C7F7-401973C76ACA}"/>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9FDDB7A8-2C32-E5EA-860F-43962EA38D09}"/>
              </a:ext>
            </a:extLst>
          </p:cNvPr>
          <p:cNvSpPr>
            <a:spLocks noGrp="1"/>
          </p:cNvSpPr>
          <p:nvPr>
            <p:ph type="sldNum" sz="quarter" idx="5"/>
          </p:nvPr>
        </p:nvSpPr>
        <p:spPr/>
        <p:txBody>
          <a:bodyPr/>
          <a:lstStyle/>
          <a:p>
            <a:fld id="{5E1A1BF3-B45C-9A40-9E39-196CA2FEDD24}" type="slidenum">
              <a:rPr lang="tr-TR" smtClean="0"/>
              <a:t>6</a:t>
            </a:fld>
            <a:endParaRPr lang="tr-TR"/>
          </a:p>
        </p:txBody>
      </p:sp>
    </p:spTree>
    <p:extLst>
      <p:ext uri="{BB962C8B-B14F-4D97-AF65-F5344CB8AC3E}">
        <p14:creationId xmlns:p14="http://schemas.microsoft.com/office/powerpoint/2010/main" val="26136053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20E056-A7DD-F689-22A6-C41A33DD7546}"/>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E5222648-629E-EE2B-0A86-C7A2D03285D5}"/>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81FA0878-7413-1356-5E32-5EBFD8970216}"/>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F5F53D95-A7F7-FD6A-5C2D-B6294616237F}"/>
              </a:ext>
            </a:extLst>
          </p:cNvPr>
          <p:cNvSpPr>
            <a:spLocks noGrp="1"/>
          </p:cNvSpPr>
          <p:nvPr>
            <p:ph type="sldNum" sz="quarter" idx="5"/>
          </p:nvPr>
        </p:nvSpPr>
        <p:spPr/>
        <p:txBody>
          <a:bodyPr/>
          <a:lstStyle/>
          <a:p>
            <a:fld id="{5E1A1BF3-B45C-9A40-9E39-196CA2FEDD24}" type="slidenum">
              <a:rPr lang="tr-TR" smtClean="0"/>
              <a:t>7</a:t>
            </a:fld>
            <a:endParaRPr lang="tr-TR"/>
          </a:p>
        </p:txBody>
      </p:sp>
    </p:spTree>
    <p:extLst>
      <p:ext uri="{BB962C8B-B14F-4D97-AF65-F5344CB8AC3E}">
        <p14:creationId xmlns:p14="http://schemas.microsoft.com/office/powerpoint/2010/main" val="39915116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8129B-E664-3AB3-2206-A89D8C3D30FE}"/>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30F5933C-CE19-7E82-E5DA-05DCD4CE8EBF}"/>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03DFE6ED-51AF-6E0D-E42C-5C747B6A61B5}"/>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BB225212-47B6-9088-80DA-510DE4E14496}"/>
              </a:ext>
            </a:extLst>
          </p:cNvPr>
          <p:cNvSpPr>
            <a:spLocks noGrp="1"/>
          </p:cNvSpPr>
          <p:nvPr>
            <p:ph type="sldNum" sz="quarter" idx="5"/>
          </p:nvPr>
        </p:nvSpPr>
        <p:spPr/>
        <p:txBody>
          <a:bodyPr/>
          <a:lstStyle/>
          <a:p>
            <a:fld id="{5E1A1BF3-B45C-9A40-9E39-196CA2FEDD24}" type="slidenum">
              <a:rPr lang="tr-TR" smtClean="0"/>
              <a:t>8</a:t>
            </a:fld>
            <a:endParaRPr lang="tr-TR"/>
          </a:p>
        </p:txBody>
      </p:sp>
    </p:spTree>
    <p:extLst>
      <p:ext uri="{BB962C8B-B14F-4D97-AF65-F5344CB8AC3E}">
        <p14:creationId xmlns:p14="http://schemas.microsoft.com/office/powerpoint/2010/main" val="712010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3E608-A336-54DC-69D4-96255C06BD05}"/>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B105BE6E-6DEB-D230-7EFD-F3D30F7FCC5B}"/>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DD18871C-AD97-E0F3-85DC-7EC44769D2B0}"/>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D369C9AB-7168-4603-C4D7-16A604D81751}"/>
              </a:ext>
            </a:extLst>
          </p:cNvPr>
          <p:cNvSpPr>
            <a:spLocks noGrp="1"/>
          </p:cNvSpPr>
          <p:nvPr>
            <p:ph type="sldNum" sz="quarter" idx="5"/>
          </p:nvPr>
        </p:nvSpPr>
        <p:spPr/>
        <p:txBody>
          <a:bodyPr/>
          <a:lstStyle/>
          <a:p>
            <a:fld id="{5E1A1BF3-B45C-9A40-9E39-196CA2FEDD24}" type="slidenum">
              <a:rPr lang="tr-TR" smtClean="0"/>
              <a:t>9</a:t>
            </a:fld>
            <a:endParaRPr lang="tr-TR"/>
          </a:p>
        </p:txBody>
      </p:sp>
    </p:spTree>
    <p:extLst>
      <p:ext uri="{BB962C8B-B14F-4D97-AF65-F5344CB8AC3E}">
        <p14:creationId xmlns:p14="http://schemas.microsoft.com/office/powerpoint/2010/main" val="21177977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C0FD7-A3FD-D0E9-C08D-ECE6F4EFB639}"/>
            </a:ext>
          </a:extLst>
        </p:cNvPr>
        <p:cNvGrpSpPr/>
        <p:nvPr/>
      </p:nvGrpSpPr>
      <p:grpSpPr>
        <a:xfrm>
          <a:off x="0" y="0"/>
          <a:ext cx="0" cy="0"/>
          <a:chOff x="0" y="0"/>
          <a:chExt cx="0" cy="0"/>
        </a:xfrm>
      </p:grpSpPr>
      <p:sp>
        <p:nvSpPr>
          <p:cNvPr id="2" name="Slayt Resmi Yer Tutucusu 1">
            <a:extLst>
              <a:ext uri="{FF2B5EF4-FFF2-40B4-BE49-F238E27FC236}">
                <a16:creationId xmlns:a16="http://schemas.microsoft.com/office/drawing/2014/main" id="{6761D611-A058-7200-CB27-133DA1CAB707}"/>
              </a:ext>
            </a:extLst>
          </p:cNvPr>
          <p:cNvSpPr>
            <a:spLocks noGrp="1" noRot="1" noChangeAspect="1"/>
          </p:cNvSpPr>
          <p:nvPr>
            <p:ph type="sldImg"/>
          </p:nvPr>
        </p:nvSpPr>
        <p:spPr/>
      </p:sp>
      <p:sp>
        <p:nvSpPr>
          <p:cNvPr id="3" name="Not Yer Tutucusu 2">
            <a:extLst>
              <a:ext uri="{FF2B5EF4-FFF2-40B4-BE49-F238E27FC236}">
                <a16:creationId xmlns:a16="http://schemas.microsoft.com/office/drawing/2014/main" id="{5DB179AC-50E6-5068-0C60-9921AA800F12}"/>
              </a:ext>
            </a:extLst>
          </p:cNvPr>
          <p:cNvSpPr>
            <a:spLocks noGrp="1"/>
          </p:cNvSpPr>
          <p:nvPr>
            <p:ph type="body" idx="1"/>
          </p:nvPr>
        </p:nvSpPr>
        <p:spPr/>
        <p:txBody>
          <a:bodyPr/>
          <a:lstStyle/>
          <a:p>
            <a:endParaRPr lang="tr-TR" dirty="0"/>
          </a:p>
        </p:txBody>
      </p:sp>
      <p:sp>
        <p:nvSpPr>
          <p:cNvPr id="4" name="Slayt Numarası Yer Tutucusu 3">
            <a:extLst>
              <a:ext uri="{FF2B5EF4-FFF2-40B4-BE49-F238E27FC236}">
                <a16:creationId xmlns:a16="http://schemas.microsoft.com/office/drawing/2014/main" id="{96AF6B07-DBA8-3DBB-0E83-C73C2842F39E}"/>
              </a:ext>
            </a:extLst>
          </p:cNvPr>
          <p:cNvSpPr>
            <a:spLocks noGrp="1"/>
          </p:cNvSpPr>
          <p:nvPr>
            <p:ph type="sldNum" sz="quarter" idx="5"/>
          </p:nvPr>
        </p:nvSpPr>
        <p:spPr/>
        <p:txBody>
          <a:bodyPr/>
          <a:lstStyle/>
          <a:p>
            <a:fld id="{5E1A1BF3-B45C-9A40-9E39-196CA2FEDD24}" type="slidenum">
              <a:rPr lang="tr-TR" smtClean="0"/>
              <a:t>10</a:t>
            </a:fld>
            <a:endParaRPr lang="tr-TR"/>
          </a:p>
        </p:txBody>
      </p:sp>
    </p:spTree>
    <p:extLst>
      <p:ext uri="{BB962C8B-B14F-4D97-AF65-F5344CB8AC3E}">
        <p14:creationId xmlns:p14="http://schemas.microsoft.com/office/powerpoint/2010/main" val="1318349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88EF7C0-27F4-1D18-3EDF-64FBBA326849}"/>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C37E7454-F1A0-CDAF-5E53-01B7ED5F1A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8637E12D-E640-FD13-033C-29C99BD71B6E}"/>
              </a:ext>
            </a:extLst>
          </p:cNvPr>
          <p:cNvSpPr>
            <a:spLocks noGrp="1"/>
          </p:cNvSpPr>
          <p:nvPr>
            <p:ph type="dt" sz="half" idx="10"/>
          </p:nvPr>
        </p:nvSpPr>
        <p:spPr/>
        <p:txBody>
          <a:bodyPr/>
          <a:lstStyle/>
          <a:p>
            <a:fld id="{BAD530FC-BE23-E340-8E39-B3B7D0C61DBF}" type="datetimeFigureOut">
              <a:rPr lang="tr-TR" smtClean="0"/>
              <a:t>9.09.2025</a:t>
            </a:fld>
            <a:endParaRPr lang="tr-TR"/>
          </a:p>
        </p:txBody>
      </p:sp>
      <p:sp>
        <p:nvSpPr>
          <p:cNvPr id="5" name="Alt Bilgi Yer Tutucusu 4">
            <a:extLst>
              <a:ext uri="{FF2B5EF4-FFF2-40B4-BE49-F238E27FC236}">
                <a16:creationId xmlns:a16="http://schemas.microsoft.com/office/drawing/2014/main" id="{E280B8B9-B565-628C-04E1-BD6A944F3B25}"/>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3DAA68B-4545-78FD-3BE7-64783C463012}"/>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35313628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67736EE6-729C-23A8-55D9-4348B1F3985E}"/>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F7A468A7-A0DA-FC0A-B47F-AACDFEA18635}"/>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296F6A5-9410-0093-F451-F06803DBF63B}"/>
              </a:ext>
            </a:extLst>
          </p:cNvPr>
          <p:cNvSpPr>
            <a:spLocks noGrp="1"/>
          </p:cNvSpPr>
          <p:nvPr>
            <p:ph type="dt" sz="half" idx="10"/>
          </p:nvPr>
        </p:nvSpPr>
        <p:spPr/>
        <p:txBody>
          <a:bodyPr/>
          <a:lstStyle/>
          <a:p>
            <a:fld id="{BAD530FC-BE23-E340-8E39-B3B7D0C61DBF}" type="datetimeFigureOut">
              <a:rPr lang="tr-TR" smtClean="0"/>
              <a:t>9.09.2025</a:t>
            </a:fld>
            <a:endParaRPr lang="tr-TR"/>
          </a:p>
        </p:txBody>
      </p:sp>
      <p:sp>
        <p:nvSpPr>
          <p:cNvPr id="5" name="Alt Bilgi Yer Tutucusu 4">
            <a:extLst>
              <a:ext uri="{FF2B5EF4-FFF2-40B4-BE49-F238E27FC236}">
                <a16:creationId xmlns:a16="http://schemas.microsoft.com/office/drawing/2014/main" id="{12388048-E35D-9B5B-B3D1-8E91C2885C5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605A5429-0041-DC8B-F3B2-E233C16C99AD}"/>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4174424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8C95E675-FBAA-851A-25B6-E2169145C0A2}"/>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CED87B5D-4CCB-D489-F147-9ABFC811C73B}"/>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D27A7E55-4E3E-F653-B72A-B8E1AE4D22E3}"/>
              </a:ext>
            </a:extLst>
          </p:cNvPr>
          <p:cNvSpPr>
            <a:spLocks noGrp="1"/>
          </p:cNvSpPr>
          <p:nvPr>
            <p:ph type="dt" sz="half" idx="10"/>
          </p:nvPr>
        </p:nvSpPr>
        <p:spPr/>
        <p:txBody>
          <a:bodyPr/>
          <a:lstStyle/>
          <a:p>
            <a:fld id="{BAD530FC-BE23-E340-8E39-B3B7D0C61DBF}" type="datetimeFigureOut">
              <a:rPr lang="tr-TR" smtClean="0"/>
              <a:t>9.09.2025</a:t>
            </a:fld>
            <a:endParaRPr lang="tr-TR"/>
          </a:p>
        </p:txBody>
      </p:sp>
      <p:sp>
        <p:nvSpPr>
          <p:cNvPr id="5" name="Alt Bilgi Yer Tutucusu 4">
            <a:extLst>
              <a:ext uri="{FF2B5EF4-FFF2-40B4-BE49-F238E27FC236}">
                <a16:creationId xmlns:a16="http://schemas.microsoft.com/office/drawing/2014/main" id="{20E1163A-D5E6-AB9B-210A-9E1383846D9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9E350367-8121-16BA-ABDC-20F947BAA76B}"/>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3874070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8468816D-080D-8A00-C60B-29B1EB1E10F6}"/>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1FD9F26C-680B-4C4A-6CBA-88A0BA721173}"/>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C73002CE-503E-5A76-1507-A4A840DE93D2}"/>
              </a:ext>
            </a:extLst>
          </p:cNvPr>
          <p:cNvSpPr>
            <a:spLocks noGrp="1"/>
          </p:cNvSpPr>
          <p:nvPr>
            <p:ph type="dt" sz="half" idx="10"/>
          </p:nvPr>
        </p:nvSpPr>
        <p:spPr/>
        <p:txBody>
          <a:bodyPr/>
          <a:lstStyle/>
          <a:p>
            <a:fld id="{BAD530FC-BE23-E340-8E39-B3B7D0C61DBF}" type="datetimeFigureOut">
              <a:rPr lang="tr-TR" smtClean="0"/>
              <a:t>9.09.2025</a:t>
            </a:fld>
            <a:endParaRPr lang="tr-TR"/>
          </a:p>
        </p:txBody>
      </p:sp>
      <p:sp>
        <p:nvSpPr>
          <p:cNvPr id="5" name="Alt Bilgi Yer Tutucusu 4">
            <a:extLst>
              <a:ext uri="{FF2B5EF4-FFF2-40B4-BE49-F238E27FC236}">
                <a16:creationId xmlns:a16="http://schemas.microsoft.com/office/drawing/2014/main" id="{16C1DAE8-F385-FAC6-FAC5-E76AEA5BD417}"/>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B1FAF9F-9A58-396F-A7E8-C72311B6CBBD}"/>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1251586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E368CE9-0C77-5EC6-4398-03091AD4283A}"/>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5CA6183F-67C4-3CC9-AC39-C98F121E1EE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FF3AFBE5-8383-3B82-5007-D6EBCCA1A9D4}"/>
              </a:ext>
            </a:extLst>
          </p:cNvPr>
          <p:cNvSpPr>
            <a:spLocks noGrp="1"/>
          </p:cNvSpPr>
          <p:nvPr>
            <p:ph type="dt" sz="half" idx="10"/>
          </p:nvPr>
        </p:nvSpPr>
        <p:spPr/>
        <p:txBody>
          <a:bodyPr/>
          <a:lstStyle/>
          <a:p>
            <a:fld id="{BAD530FC-BE23-E340-8E39-B3B7D0C61DBF}" type="datetimeFigureOut">
              <a:rPr lang="tr-TR" smtClean="0"/>
              <a:t>9.09.2025</a:t>
            </a:fld>
            <a:endParaRPr lang="tr-TR"/>
          </a:p>
        </p:txBody>
      </p:sp>
      <p:sp>
        <p:nvSpPr>
          <p:cNvPr id="5" name="Alt Bilgi Yer Tutucusu 4">
            <a:extLst>
              <a:ext uri="{FF2B5EF4-FFF2-40B4-BE49-F238E27FC236}">
                <a16:creationId xmlns:a16="http://schemas.microsoft.com/office/drawing/2014/main" id="{921D7763-0B44-9E3A-D687-56E2E89C3AC1}"/>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21CFB3A-A369-EEDF-6E21-8ED9A1E263C0}"/>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21303926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267BA6B-5D00-0772-F8F6-059C35620FC9}"/>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F7178D20-AF8A-5C33-1843-A3C678D4D5C6}"/>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AD39A90B-61B8-0702-7E1A-9B213C37898A}"/>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A94C42FB-9D43-EECC-1367-777ED40E5A4A}"/>
              </a:ext>
            </a:extLst>
          </p:cNvPr>
          <p:cNvSpPr>
            <a:spLocks noGrp="1"/>
          </p:cNvSpPr>
          <p:nvPr>
            <p:ph type="dt" sz="half" idx="10"/>
          </p:nvPr>
        </p:nvSpPr>
        <p:spPr/>
        <p:txBody>
          <a:bodyPr/>
          <a:lstStyle/>
          <a:p>
            <a:fld id="{BAD530FC-BE23-E340-8E39-B3B7D0C61DBF}" type="datetimeFigureOut">
              <a:rPr lang="tr-TR" smtClean="0"/>
              <a:t>9.09.2025</a:t>
            </a:fld>
            <a:endParaRPr lang="tr-TR"/>
          </a:p>
        </p:txBody>
      </p:sp>
      <p:sp>
        <p:nvSpPr>
          <p:cNvPr id="6" name="Alt Bilgi Yer Tutucusu 5">
            <a:extLst>
              <a:ext uri="{FF2B5EF4-FFF2-40B4-BE49-F238E27FC236}">
                <a16:creationId xmlns:a16="http://schemas.microsoft.com/office/drawing/2014/main" id="{E6533929-FD53-555A-6D08-C451D48BAA68}"/>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F2CCD6E6-9809-7D3D-C7A1-CC207744F152}"/>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14538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539EBC06-3DC1-DEB6-265D-73CC96EE317B}"/>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0BF9E9C9-41F6-D48D-1D90-1FC8088741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B7816E12-46F7-9795-BF22-03FCBF769035}"/>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1A193198-085D-20FF-842E-76ABED30FB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15EF6B9A-CB74-872F-D471-4B84F0D39ECD}"/>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6FE64BFD-F4E4-2328-5DB2-40B370AA4932}"/>
              </a:ext>
            </a:extLst>
          </p:cNvPr>
          <p:cNvSpPr>
            <a:spLocks noGrp="1"/>
          </p:cNvSpPr>
          <p:nvPr>
            <p:ph type="dt" sz="half" idx="10"/>
          </p:nvPr>
        </p:nvSpPr>
        <p:spPr/>
        <p:txBody>
          <a:bodyPr/>
          <a:lstStyle/>
          <a:p>
            <a:fld id="{BAD530FC-BE23-E340-8E39-B3B7D0C61DBF}" type="datetimeFigureOut">
              <a:rPr lang="tr-TR" smtClean="0"/>
              <a:t>9.09.2025</a:t>
            </a:fld>
            <a:endParaRPr lang="tr-TR"/>
          </a:p>
        </p:txBody>
      </p:sp>
      <p:sp>
        <p:nvSpPr>
          <p:cNvPr id="8" name="Alt Bilgi Yer Tutucusu 7">
            <a:extLst>
              <a:ext uri="{FF2B5EF4-FFF2-40B4-BE49-F238E27FC236}">
                <a16:creationId xmlns:a16="http://schemas.microsoft.com/office/drawing/2014/main" id="{2812CF7F-3EAE-1159-00AE-1EB48210D9A9}"/>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5B5AFD52-0E6F-38F1-376C-4622D2C3CF22}"/>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1314519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0F3EEB21-7981-9120-153C-E6398FDE7426}"/>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A4960AF8-6592-120E-A063-67672B31D284}"/>
              </a:ext>
            </a:extLst>
          </p:cNvPr>
          <p:cNvSpPr>
            <a:spLocks noGrp="1"/>
          </p:cNvSpPr>
          <p:nvPr>
            <p:ph type="dt" sz="half" idx="10"/>
          </p:nvPr>
        </p:nvSpPr>
        <p:spPr/>
        <p:txBody>
          <a:bodyPr/>
          <a:lstStyle/>
          <a:p>
            <a:fld id="{BAD530FC-BE23-E340-8E39-B3B7D0C61DBF}" type="datetimeFigureOut">
              <a:rPr lang="tr-TR" smtClean="0"/>
              <a:t>9.09.2025</a:t>
            </a:fld>
            <a:endParaRPr lang="tr-TR"/>
          </a:p>
        </p:txBody>
      </p:sp>
      <p:sp>
        <p:nvSpPr>
          <p:cNvPr id="4" name="Alt Bilgi Yer Tutucusu 3">
            <a:extLst>
              <a:ext uri="{FF2B5EF4-FFF2-40B4-BE49-F238E27FC236}">
                <a16:creationId xmlns:a16="http://schemas.microsoft.com/office/drawing/2014/main" id="{5C817E2B-7FA6-38D3-AF90-ED62BAAB6896}"/>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DC823BD3-63EB-5F1C-2C50-0B9F5AE2BAB3}"/>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40293432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83E5D30D-D04B-6108-5F64-E0F1688D165C}"/>
              </a:ext>
            </a:extLst>
          </p:cNvPr>
          <p:cNvSpPr>
            <a:spLocks noGrp="1"/>
          </p:cNvSpPr>
          <p:nvPr>
            <p:ph type="dt" sz="half" idx="10"/>
          </p:nvPr>
        </p:nvSpPr>
        <p:spPr/>
        <p:txBody>
          <a:bodyPr/>
          <a:lstStyle/>
          <a:p>
            <a:fld id="{BAD530FC-BE23-E340-8E39-B3B7D0C61DBF}" type="datetimeFigureOut">
              <a:rPr lang="tr-TR" smtClean="0"/>
              <a:t>9.09.2025</a:t>
            </a:fld>
            <a:endParaRPr lang="tr-TR"/>
          </a:p>
        </p:txBody>
      </p:sp>
      <p:sp>
        <p:nvSpPr>
          <p:cNvPr id="3" name="Alt Bilgi Yer Tutucusu 2">
            <a:extLst>
              <a:ext uri="{FF2B5EF4-FFF2-40B4-BE49-F238E27FC236}">
                <a16:creationId xmlns:a16="http://schemas.microsoft.com/office/drawing/2014/main" id="{78AD2680-99DE-4614-DD93-41940BBCAFBC}"/>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F0C765B7-719A-BCFF-11EC-FEF5F60D50EA}"/>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36420489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C2D038A7-D681-C263-A7AC-68797E90D537}"/>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20AF33EC-D049-44BF-8BEA-6A02C016042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945328D4-40FF-BD98-E267-47A0C05A20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87D0B3BC-990A-408D-08F2-7EEC38572191}"/>
              </a:ext>
            </a:extLst>
          </p:cNvPr>
          <p:cNvSpPr>
            <a:spLocks noGrp="1"/>
          </p:cNvSpPr>
          <p:nvPr>
            <p:ph type="dt" sz="half" idx="10"/>
          </p:nvPr>
        </p:nvSpPr>
        <p:spPr/>
        <p:txBody>
          <a:bodyPr/>
          <a:lstStyle/>
          <a:p>
            <a:fld id="{BAD530FC-BE23-E340-8E39-B3B7D0C61DBF}" type="datetimeFigureOut">
              <a:rPr lang="tr-TR" smtClean="0"/>
              <a:t>9.09.2025</a:t>
            </a:fld>
            <a:endParaRPr lang="tr-TR"/>
          </a:p>
        </p:txBody>
      </p:sp>
      <p:sp>
        <p:nvSpPr>
          <p:cNvPr id="6" name="Alt Bilgi Yer Tutucusu 5">
            <a:extLst>
              <a:ext uri="{FF2B5EF4-FFF2-40B4-BE49-F238E27FC236}">
                <a16:creationId xmlns:a16="http://schemas.microsoft.com/office/drawing/2014/main" id="{41451A56-5951-DE7E-B64B-A7F8D33EDD4E}"/>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C2314489-1D7C-29B2-EBC4-2AB377F6E9D4}"/>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4190902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3F51F08-AD62-27E2-937D-103D07415C5F}"/>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1B37D156-81F2-A7E6-A785-072679B9FF0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2BDEC382-B19E-6120-B53C-93B559D722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3C640596-0F5C-210D-8D5D-4C27D4BFBD63}"/>
              </a:ext>
            </a:extLst>
          </p:cNvPr>
          <p:cNvSpPr>
            <a:spLocks noGrp="1"/>
          </p:cNvSpPr>
          <p:nvPr>
            <p:ph type="dt" sz="half" idx="10"/>
          </p:nvPr>
        </p:nvSpPr>
        <p:spPr/>
        <p:txBody>
          <a:bodyPr/>
          <a:lstStyle/>
          <a:p>
            <a:fld id="{BAD530FC-BE23-E340-8E39-B3B7D0C61DBF}" type="datetimeFigureOut">
              <a:rPr lang="tr-TR" smtClean="0"/>
              <a:t>9.09.2025</a:t>
            </a:fld>
            <a:endParaRPr lang="tr-TR"/>
          </a:p>
        </p:txBody>
      </p:sp>
      <p:sp>
        <p:nvSpPr>
          <p:cNvPr id="6" name="Alt Bilgi Yer Tutucusu 5">
            <a:extLst>
              <a:ext uri="{FF2B5EF4-FFF2-40B4-BE49-F238E27FC236}">
                <a16:creationId xmlns:a16="http://schemas.microsoft.com/office/drawing/2014/main" id="{02A133A0-FD1D-0C29-BF8D-18BE813BC5C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BD780FA-4F38-C9A9-076C-1884D62F5375}"/>
              </a:ext>
            </a:extLst>
          </p:cNvPr>
          <p:cNvSpPr>
            <a:spLocks noGrp="1"/>
          </p:cNvSpPr>
          <p:nvPr>
            <p:ph type="sldNum" sz="quarter" idx="12"/>
          </p:nvPr>
        </p:nvSpPr>
        <p:spPr/>
        <p:txBody>
          <a:bodyPr/>
          <a:lstStyle/>
          <a:p>
            <a:fld id="{1CC9CAF5-243E-0540-B834-58F50733AC15}" type="slidenum">
              <a:rPr lang="tr-TR" smtClean="0"/>
              <a:t>‹#›</a:t>
            </a:fld>
            <a:endParaRPr lang="tr-TR"/>
          </a:p>
        </p:txBody>
      </p:sp>
    </p:spTree>
    <p:extLst>
      <p:ext uri="{BB962C8B-B14F-4D97-AF65-F5344CB8AC3E}">
        <p14:creationId xmlns:p14="http://schemas.microsoft.com/office/powerpoint/2010/main" val="19730893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6DEA70D8-1F8D-BE68-358E-A0E21755CE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6BF18683-C673-8728-8CF6-003BE039F3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526558B0-5D27-8398-17F6-B90C6C281C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AD530FC-BE23-E340-8E39-B3B7D0C61DBF}" type="datetimeFigureOut">
              <a:rPr lang="tr-TR" smtClean="0"/>
              <a:t>9.09.2025</a:t>
            </a:fld>
            <a:endParaRPr lang="tr-TR"/>
          </a:p>
        </p:txBody>
      </p:sp>
      <p:sp>
        <p:nvSpPr>
          <p:cNvPr id="5" name="Alt Bilgi Yer Tutucusu 4">
            <a:extLst>
              <a:ext uri="{FF2B5EF4-FFF2-40B4-BE49-F238E27FC236}">
                <a16:creationId xmlns:a16="http://schemas.microsoft.com/office/drawing/2014/main" id="{0979FE79-DA7E-EC1B-0103-892EFBF7B19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DD4356D7-87E6-3BF3-1DF5-A62760B0356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CC9CAF5-243E-0540-B834-58F50733AC15}" type="slidenum">
              <a:rPr lang="tr-TR" smtClean="0"/>
              <a:t>‹#›</a:t>
            </a:fld>
            <a:endParaRPr lang="tr-TR"/>
          </a:p>
        </p:txBody>
      </p:sp>
    </p:spTree>
    <p:extLst>
      <p:ext uri="{BB962C8B-B14F-4D97-AF65-F5344CB8AC3E}">
        <p14:creationId xmlns:p14="http://schemas.microsoft.com/office/powerpoint/2010/main" val="4042571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image" Target="../media/image20.jpeg"/><Relationship Id="rId4" Type="http://schemas.openxmlformats.org/officeDocument/2006/relationships/image" Target="../media/image14.jpeg"/><Relationship Id="rId9"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descr="metin, ekran görüntüsü, yazı tipi, beyaz içeren bir resim&#10;&#10;Yapay zeka tarafından oluşturulmuş içerik yanlış olabilir.">
            <a:extLst>
              <a:ext uri="{FF2B5EF4-FFF2-40B4-BE49-F238E27FC236}">
                <a16:creationId xmlns:a16="http://schemas.microsoft.com/office/drawing/2014/main" id="{27AC518F-2830-1EE6-14DB-0EA9C71D1B6A}"/>
              </a:ext>
            </a:extLst>
          </p:cNvPr>
          <p:cNvPicPr>
            <a:picLocks noGrp="1" noRot="1" noChangeAspect="1" noMove="1" noResize="1" noEditPoints="1" noAdjustHandles="1" noChangeArrowheads="1" noChangeShapeType="1" noCrop="1"/>
          </p:cNvPicPr>
          <p:nvPr/>
        </p:nvPicPr>
        <p:blipFill>
          <a:blip r:embed="rId2"/>
          <a:stretch>
            <a:fillRect/>
          </a:stretch>
        </p:blipFill>
        <p:spPr>
          <a:xfrm>
            <a:off x="-2" y="0"/>
            <a:ext cx="12192000" cy="6858000"/>
          </a:xfrm>
          <a:prstGeom prst="rect">
            <a:avLst/>
          </a:prstGeom>
        </p:spPr>
      </p:pic>
      <p:sp>
        <p:nvSpPr>
          <p:cNvPr id="6" name="Metin kutusu 5">
            <a:extLst>
              <a:ext uri="{FF2B5EF4-FFF2-40B4-BE49-F238E27FC236}">
                <a16:creationId xmlns:a16="http://schemas.microsoft.com/office/drawing/2014/main" id="{E2F5E5FB-57E6-BAB1-F291-04901DD4EF93}"/>
              </a:ext>
            </a:extLst>
          </p:cNvPr>
          <p:cNvSpPr txBox="1"/>
          <p:nvPr/>
        </p:nvSpPr>
        <p:spPr>
          <a:xfrm>
            <a:off x="5251016" y="4272677"/>
            <a:ext cx="1689965" cy="707886"/>
          </a:xfrm>
          <a:prstGeom prst="rect">
            <a:avLst/>
          </a:prstGeom>
          <a:noFill/>
        </p:spPr>
        <p:txBody>
          <a:bodyPr wrap="square" rtlCol="0">
            <a:spAutoFit/>
          </a:bodyPr>
          <a:lstStyle/>
          <a:p>
            <a:pPr algn="ctr"/>
            <a:r>
              <a:rPr lang="tr-TR" sz="2000" dirty="0">
                <a:solidFill>
                  <a:srgbClr val="114533"/>
                </a:solidFill>
              </a:rPr>
              <a:t>AD/ SOYAD</a:t>
            </a:r>
          </a:p>
          <a:p>
            <a:pPr algn="ctr"/>
            <a:r>
              <a:rPr lang="tr-TR" sz="2000" dirty="0">
                <a:solidFill>
                  <a:srgbClr val="114533"/>
                </a:solidFill>
              </a:rPr>
              <a:t>UNVAN</a:t>
            </a:r>
          </a:p>
        </p:txBody>
      </p:sp>
      <p:sp>
        <p:nvSpPr>
          <p:cNvPr id="8" name="Metin kutusu 7">
            <a:extLst>
              <a:ext uri="{FF2B5EF4-FFF2-40B4-BE49-F238E27FC236}">
                <a16:creationId xmlns:a16="http://schemas.microsoft.com/office/drawing/2014/main" id="{C0ABD69B-A532-07AF-577C-D8EFBE165B6C}"/>
              </a:ext>
            </a:extLst>
          </p:cNvPr>
          <p:cNvSpPr txBox="1"/>
          <p:nvPr/>
        </p:nvSpPr>
        <p:spPr>
          <a:xfrm>
            <a:off x="5295434" y="4980563"/>
            <a:ext cx="1601132" cy="307777"/>
          </a:xfrm>
          <a:prstGeom prst="rect">
            <a:avLst/>
          </a:prstGeom>
          <a:noFill/>
        </p:spPr>
        <p:txBody>
          <a:bodyPr wrap="square" rtlCol="0">
            <a:spAutoFit/>
          </a:bodyPr>
          <a:lstStyle/>
          <a:p>
            <a:pPr algn="ctr"/>
            <a:r>
              <a:rPr lang="tr-TR" sz="1400">
                <a:solidFill>
                  <a:srgbClr val="114533"/>
                </a:solidFill>
              </a:rPr>
              <a:t>TARİH</a:t>
            </a:r>
            <a:endParaRPr lang="tr-TR" sz="1400" dirty="0">
              <a:solidFill>
                <a:srgbClr val="114533"/>
              </a:solidFill>
            </a:endParaRPr>
          </a:p>
        </p:txBody>
      </p:sp>
    </p:spTree>
    <p:extLst>
      <p:ext uri="{BB962C8B-B14F-4D97-AF65-F5344CB8AC3E}">
        <p14:creationId xmlns:p14="http://schemas.microsoft.com/office/powerpoint/2010/main" val="74121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9D769C-B073-1397-31B8-25461F826570}"/>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D44E2961-9933-1F4A-EB6B-411B8AE0D326}"/>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KUMAR TÜRLERİ</a:t>
            </a:r>
            <a:endParaRPr lang="tr-TR" sz="2800" dirty="0">
              <a:solidFill>
                <a:srgbClr val="114533"/>
              </a:solidFill>
            </a:endParaRPr>
          </a:p>
        </p:txBody>
      </p:sp>
      <p:pic>
        <p:nvPicPr>
          <p:cNvPr id="4" name="Picture 2" descr="TJK Başkanı Serdal Adalı açıklama yaptı. At yarışları ne zaman başlayacak?">
            <a:extLst>
              <a:ext uri="{FF2B5EF4-FFF2-40B4-BE49-F238E27FC236}">
                <a16:creationId xmlns:a16="http://schemas.microsoft.com/office/drawing/2014/main" id="{C8895BE5-3970-8997-B668-25F1C2663F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9891" y="1659368"/>
            <a:ext cx="2621999" cy="161377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Enjoy Poker Community - Home | Facebook">
            <a:extLst>
              <a:ext uri="{FF2B5EF4-FFF2-40B4-BE49-F238E27FC236}">
                <a16:creationId xmlns:a16="http://schemas.microsoft.com/office/drawing/2014/main" id="{87B26B19-C7DA-DA49-18E8-4FF4BF2493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24" r="1305"/>
          <a:stretch/>
        </p:blipFill>
        <p:spPr bwMode="auto">
          <a:xfrm>
            <a:off x="3551357" y="1671795"/>
            <a:ext cx="2406564" cy="161376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6" descr="Çok iyi Canlı Bahis Siteleri | Casino Siteleri | Kaçak Bahis">
            <a:extLst>
              <a:ext uri="{FF2B5EF4-FFF2-40B4-BE49-F238E27FC236}">
                <a16:creationId xmlns:a16="http://schemas.microsoft.com/office/drawing/2014/main" id="{0BD3F5F5-6E12-4D37-C3BC-415169FD2F4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5154" b="1895"/>
          <a:stretch/>
        </p:blipFill>
        <p:spPr bwMode="auto">
          <a:xfrm>
            <a:off x="5997388" y="1678007"/>
            <a:ext cx="2644714" cy="160755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4" descr="Sayısal Loto sonuçları son dakika açıklandı! Milli Piyango Online ile MPİ  29 Eylül Çılgın Sayısal Loto çekiliş sonuçları bilet sorgulama ekranı!  Sayısal Loto sonucu bugün - Son Dakika Spor Haberleri">
            <a:extLst>
              <a:ext uri="{FF2B5EF4-FFF2-40B4-BE49-F238E27FC236}">
                <a16:creationId xmlns:a16="http://schemas.microsoft.com/office/drawing/2014/main" id="{DD18819E-E707-B742-F56E-F8D77E06FBE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9718" b="2275"/>
          <a:stretch/>
        </p:blipFill>
        <p:spPr bwMode="auto">
          <a:xfrm>
            <a:off x="8681570" y="1671795"/>
            <a:ext cx="2284701" cy="160134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descr="Sıcak satış yüksek kaliteli deri barbut kutusu mısır desen deri düz zar  kupası içme parti zar oyunu KTV Bar – Grandado">
            <a:extLst>
              <a:ext uri="{FF2B5EF4-FFF2-40B4-BE49-F238E27FC236}">
                <a16:creationId xmlns:a16="http://schemas.microsoft.com/office/drawing/2014/main" id="{481B69DD-979D-5E8E-1520-3789D05204B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9891" y="3307951"/>
            <a:ext cx="2621999" cy="166867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Veikkaus&amp;#39; Casino Helsinki introduces slot machine loss limits | Casino |  iGaming Business">
            <a:extLst>
              <a:ext uri="{FF2B5EF4-FFF2-40B4-BE49-F238E27FC236}">
                <a16:creationId xmlns:a16="http://schemas.microsoft.com/office/drawing/2014/main" id="{438F1C39-DDCF-E5FE-D5E9-65DC81FE2495}"/>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b="2731"/>
          <a:stretch/>
        </p:blipFill>
        <p:spPr bwMode="auto">
          <a:xfrm>
            <a:off x="3551357" y="3307952"/>
            <a:ext cx="2406563" cy="166867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2" descr="rulet oynama taktikleri – Rulet Sistemi – Güvenilir Rulet Siteleri 2021 –  Canlı Rulet">
            <a:extLst>
              <a:ext uri="{FF2B5EF4-FFF2-40B4-BE49-F238E27FC236}">
                <a16:creationId xmlns:a16="http://schemas.microsoft.com/office/drawing/2014/main" id="{535FF0C9-EAE3-604A-D5B3-4A45AE634BD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681569" y="3307952"/>
            <a:ext cx="2284702" cy="168474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6" descr="Borsa İstanbul&amp;#39;da büyük erime… Piyasalar alt üst! - Ekonomi haberleri">
            <a:extLst>
              <a:ext uri="{FF2B5EF4-FFF2-40B4-BE49-F238E27FC236}">
                <a16:creationId xmlns:a16="http://schemas.microsoft.com/office/drawing/2014/main" id="{33A63A97-06B3-7F90-8E00-2213908E3048}"/>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5553"/>
          <a:stretch/>
        </p:blipFill>
        <p:spPr bwMode="auto">
          <a:xfrm>
            <a:off x="5997387" y="3307951"/>
            <a:ext cx="2644714" cy="1676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3899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A48292-1D39-DE10-E61C-9D99E27F5A47}"/>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3099289D-09FC-4B34-CF75-2B14EC014E48}"/>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KUMAR TÜRLERİ</a:t>
            </a:r>
            <a:endParaRPr lang="tr-TR" sz="2800" dirty="0">
              <a:solidFill>
                <a:srgbClr val="114533"/>
              </a:solidFill>
            </a:endParaRPr>
          </a:p>
        </p:txBody>
      </p:sp>
      <p:sp>
        <p:nvSpPr>
          <p:cNvPr id="6" name="Metin kutusu 5">
            <a:extLst>
              <a:ext uri="{FF2B5EF4-FFF2-40B4-BE49-F238E27FC236}">
                <a16:creationId xmlns:a16="http://schemas.microsoft.com/office/drawing/2014/main" id="{B7746F51-4BB1-29FB-EA14-7689E72A419D}"/>
              </a:ext>
            </a:extLst>
          </p:cNvPr>
          <p:cNvSpPr txBox="1"/>
          <p:nvPr/>
        </p:nvSpPr>
        <p:spPr>
          <a:xfrm>
            <a:off x="193118" y="828309"/>
            <a:ext cx="5024342" cy="5629618"/>
          </a:xfrm>
          <a:prstGeom prst="rect">
            <a:avLst/>
          </a:prstGeom>
          <a:noFill/>
        </p:spPr>
        <p:txBody>
          <a:bodyPr wrap="square" rtlCol="0">
            <a:spAutoFit/>
          </a:bodyPr>
          <a:lstStyle/>
          <a:p>
            <a:pPr marL="342900" indent="-342900">
              <a:lnSpc>
                <a:spcPct val="150000"/>
              </a:lnSpc>
              <a:buClr>
                <a:schemeClr val="dk1"/>
              </a:buClr>
              <a:buSzPts val="1800"/>
              <a:buFont typeface="Arial" panose="020B0604020202020204" pitchFamily="34" charset="0"/>
              <a:buChar char="•"/>
            </a:pPr>
            <a:r>
              <a:rPr lang="tr-TR" sz="2200" dirty="0">
                <a:ea typeface="Calibri" panose="020F0502020204030204" pitchFamily="34" charset="0"/>
                <a:cs typeface="Calibri" panose="020F0502020204030204" pitchFamily="34" charset="0"/>
                <a:sym typeface="Calibri"/>
              </a:rPr>
              <a:t>İskambil oyunları</a:t>
            </a:r>
            <a:endParaRPr lang="tr-TR" sz="2200" dirty="0">
              <a:ea typeface="Calibri" panose="020F0502020204030204" pitchFamily="34" charset="0"/>
              <a:cs typeface="Calibri" panose="020F0502020204030204" pitchFamily="34" charset="0"/>
            </a:endParaRPr>
          </a:p>
          <a:p>
            <a:pPr marL="342900" indent="-342900">
              <a:lnSpc>
                <a:spcPct val="150000"/>
              </a:lnSpc>
              <a:buClr>
                <a:schemeClr val="dk1"/>
              </a:buClr>
              <a:buSzPts val="1800"/>
              <a:buFont typeface="Arial" panose="020B0604020202020204" pitchFamily="34" charset="0"/>
              <a:buChar char="•"/>
            </a:pPr>
            <a:r>
              <a:rPr lang="tr-TR" sz="2200" dirty="0">
                <a:ea typeface="Calibri" panose="020F0502020204030204" pitchFamily="34" charset="0"/>
                <a:cs typeface="Calibri" panose="020F0502020204030204" pitchFamily="34" charset="0"/>
                <a:sym typeface="Calibri"/>
              </a:rPr>
              <a:t>Tombala</a:t>
            </a:r>
            <a:endParaRPr lang="tr-TR" sz="2200" dirty="0">
              <a:ea typeface="Calibri" panose="020F0502020204030204" pitchFamily="34" charset="0"/>
              <a:cs typeface="Calibri" panose="020F0502020204030204" pitchFamily="34" charset="0"/>
            </a:endParaRPr>
          </a:p>
          <a:p>
            <a:pPr marL="342900" indent="-342900">
              <a:lnSpc>
                <a:spcPct val="150000"/>
              </a:lnSpc>
              <a:buClr>
                <a:schemeClr val="dk1"/>
              </a:buClr>
              <a:buSzPts val="1800"/>
              <a:buFont typeface="Arial" panose="020B0604020202020204" pitchFamily="34" charset="0"/>
              <a:buChar char="•"/>
            </a:pPr>
            <a:r>
              <a:rPr lang="tr-TR" sz="2200" dirty="0">
                <a:ea typeface="Calibri" panose="020F0502020204030204" pitchFamily="34" charset="0"/>
                <a:cs typeface="Calibri" panose="020F0502020204030204" pitchFamily="34" charset="0"/>
                <a:sym typeface="Calibri"/>
              </a:rPr>
              <a:t>Piyango</a:t>
            </a:r>
            <a:endParaRPr lang="tr-TR" sz="2200" dirty="0">
              <a:ea typeface="Calibri" panose="020F0502020204030204" pitchFamily="34" charset="0"/>
              <a:cs typeface="Calibri" panose="020F0502020204030204" pitchFamily="34" charset="0"/>
            </a:endParaRPr>
          </a:p>
          <a:p>
            <a:pPr marL="342900" indent="-342900">
              <a:lnSpc>
                <a:spcPct val="150000"/>
              </a:lnSpc>
              <a:buClr>
                <a:schemeClr val="dk1"/>
              </a:buClr>
              <a:buSzPts val="1800"/>
              <a:buFont typeface="Arial" panose="020B0604020202020204" pitchFamily="34" charset="0"/>
              <a:buChar char="•"/>
            </a:pPr>
            <a:r>
              <a:rPr lang="tr-TR" sz="2200" dirty="0">
                <a:ea typeface="Calibri" panose="020F0502020204030204" pitchFamily="34" charset="0"/>
                <a:cs typeface="Calibri" panose="020F0502020204030204" pitchFamily="34" charset="0"/>
                <a:sym typeface="Calibri"/>
              </a:rPr>
              <a:t>Sayısal Loto</a:t>
            </a:r>
            <a:endParaRPr lang="tr-TR" sz="2200" dirty="0">
              <a:ea typeface="Calibri" panose="020F0502020204030204" pitchFamily="34" charset="0"/>
              <a:cs typeface="Calibri" panose="020F0502020204030204" pitchFamily="34" charset="0"/>
            </a:endParaRPr>
          </a:p>
          <a:p>
            <a:pPr marL="342900" indent="-342900">
              <a:lnSpc>
                <a:spcPct val="150000"/>
              </a:lnSpc>
              <a:buClr>
                <a:schemeClr val="dk1"/>
              </a:buClr>
              <a:buSzPts val="1800"/>
              <a:buFont typeface="Arial" panose="020B0604020202020204" pitchFamily="34" charset="0"/>
              <a:buChar char="•"/>
            </a:pPr>
            <a:r>
              <a:rPr lang="tr-TR" sz="2200" dirty="0">
                <a:ea typeface="Calibri" panose="020F0502020204030204" pitchFamily="34" charset="0"/>
                <a:cs typeface="Calibri" panose="020F0502020204030204" pitchFamily="34" charset="0"/>
                <a:sym typeface="Calibri"/>
              </a:rPr>
              <a:t>Şans Topu</a:t>
            </a:r>
            <a:endParaRPr lang="tr-TR" sz="2200" dirty="0">
              <a:ea typeface="Calibri" panose="020F0502020204030204" pitchFamily="34" charset="0"/>
              <a:cs typeface="Calibri" panose="020F0502020204030204" pitchFamily="34" charset="0"/>
            </a:endParaRPr>
          </a:p>
          <a:p>
            <a:pPr marL="342900" indent="-342900">
              <a:lnSpc>
                <a:spcPct val="150000"/>
              </a:lnSpc>
              <a:buClr>
                <a:schemeClr val="dk1"/>
              </a:buClr>
              <a:buSzPts val="1800"/>
              <a:buFont typeface="Arial" panose="020B0604020202020204" pitchFamily="34" charset="0"/>
              <a:buChar char="•"/>
            </a:pPr>
            <a:r>
              <a:rPr lang="tr-TR" sz="2200" dirty="0">
                <a:ea typeface="Calibri" panose="020F0502020204030204" pitchFamily="34" charset="0"/>
                <a:cs typeface="Calibri" panose="020F0502020204030204" pitchFamily="34" charset="0"/>
                <a:sym typeface="Calibri"/>
              </a:rPr>
              <a:t>Horoz Yarışı</a:t>
            </a:r>
            <a:endParaRPr lang="tr-TR" sz="2200" dirty="0">
              <a:ea typeface="Calibri" panose="020F0502020204030204" pitchFamily="34" charset="0"/>
              <a:cs typeface="Calibri" panose="020F0502020204030204" pitchFamily="34" charset="0"/>
            </a:endParaRPr>
          </a:p>
          <a:p>
            <a:pPr marL="342900" indent="-342900">
              <a:lnSpc>
                <a:spcPct val="150000"/>
              </a:lnSpc>
              <a:buClr>
                <a:schemeClr val="dk1"/>
              </a:buClr>
              <a:buSzPts val="1800"/>
              <a:buFont typeface="Arial" panose="020B0604020202020204" pitchFamily="34" charset="0"/>
              <a:buChar char="•"/>
            </a:pPr>
            <a:r>
              <a:rPr lang="tr-TR" sz="2200" dirty="0">
                <a:ea typeface="Calibri" panose="020F0502020204030204" pitchFamily="34" charset="0"/>
                <a:cs typeface="Calibri" panose="020F0502020204030204" pitchFamily="34" charset="0"/>
                <a:sym typeface="Calibri"/>
              </a:rPr>
              <a:t>10 Numara</a:t>
            </a:r>
            <a:endParaRPr lang="tr-TR" sz="2200" dirty="0">
              <a:ea typeface="Calibri" panose="020F0502020204030204" pitchFamily="34" charset="0"/>
              <a:cs typeface="Calibri" panose="020F0502020204030204" pitchFamily="34" charset="0"/>
            </a:endParaRPr>
          </a:p>
          <a:p>
            <a:pPr marL="342900" indent="-342900">
              <a:lnSpc>
                <a:spcPct val="150000"/>
              </a:lnSpc>
              <a:buClr>
                <a:schemeClr val="dk1"/>
              </a:buClr>
              <a:buSzPts val="1800"/>
              <a:buFont typeface="Arial" panose="020B0604020202020204" pitchFamily="34" charset="0"/>
              <a:buChar char="•"/>
            </a:pPr>
            <a:r>
              <a:rPr lang="tr-TR" sz="2200" dirty="0">
                <a:ea typeface="Calibri" panose="020F0502020204030204" pitchFamily="34" charset="0"/>
                <a:cs typeface="Calibri" panose="020F0502020204030204" pitchFamily="34" charset="0"/>
                <a:sym typeface="Calibri"/>
              </a:rPr>
              <a:t>Zar oyunları</a:t>
            </a:r>
            <a:endParaRPr lang="tr-TR" sz="2200" dirty="0">
              <a:ea typeface="Calibri" panose="020F0502020204030204" pitchFamily="34" charset="0"/>
              <a:cs typeface="Calibri" panose="020F0502020204030204" pitchFamily="34" charset="0"/>
            </a:endParaRPr>
          </a:p>
          <a:p>
            <a:pPr marL="342900" indent="-342900">
              <a:lnSpc>
                <a:spcPct val="150000"/>
              </a:lnSpc>
              <a:buClr>
                <a:schemeClr val="dk1"/>
              </a:buClr>
              <a:buSzPts val="1800"/>
              <a:buFont typeface="Arial" panose="020B0604020202020204" pitchFamily="34" charset="0"/>
              <a:buChar char="•"/>
            </a:pPr>
            <a:r>
              <a:rPr lang="tr-TR" sz="2200" dirty="0">
                <a:ea typeface="Calibri" panose="020F0502020204030204" pitchFamily="34" charset="0"/>
                <a:cs typeface="Calibri" panose="020F0502020204030204" pitchFamily="34" charset="0"/>
                <a:sym typeface="Calibri"/>
              </a:rPr>
              <a:t>Borsa</a:t>
            </a:r>
            <a:endParaRPr lang="tr-TR" sz="2200" dirty="0">
              <a:ea typeface="Calibri" panose="020F0502020204030204" pitchFamily="34" charset="0"/>
              <a:cs typeface="Calibri" panose="020F0502020204030204" pitchFamily="34" charset="0"/>
            </a:endParaRPr>
          </a:p>
          <a:p>
            <a:pPr marL="342900" indent="-342900">
              <a:lnSpc>
                <a:spcPct val="150000"/>
              </a:lnSpc>
              <a:buClr>
                <a:schemeClr val="dk1"/>
              </a:buClr>
              <a:buSzPts val="1800"/>
              <a:buFont typeface="Arial" panose="020B0604020202020204" pitchFamily="34" charset="0"/>
              <a:buChar char="•"/>
            </a:pPr>
            <a:r>
              <a:rPr lang="tr-TR" sz="2200" dirty="0">
                <a:ea typeface="Calibri" panose="020F0502020204030204" pitchFamily="34" charset="0"/>
                <a:cs typeface="Calibri" panose="020F0502020204030204" pitchFamily="34" charset="0"/>
                <a:sym typeface="Calibri"/>
              </a:rPr>
              <a:t>At yarışı</a:t>
            </a:r>
            <a:endParaRPr lang="tr-TR" sz="2200" dirty="0">
              <a:ea typeface="Calibri" panose="020F0502020204030204" pitchFamily="34" charset="0"/>
              <a:cs typeface="Calibri" panose="020F0502020204030204" pitchFamily="34" charset="0"/>
            </a:endParaRPr>
          </a:p>
          <a:p>
            <a:pPr marL="342900" indent="-342900">
              <a:lnSpc>
                <a:spcPct val="150000"/>
              </a:lnSpc>
              <a:buClr>
                <a:schemeClr val="dk1"/>
              </a:buClr>
              <a:buSzPts val="1800"/>
              <a:buFont typeface="Arial" panose="020B0604020202020204" pitchFamily="34" charset="0"/>
              <a:buChar char="•"/>
            </a:pPr>
            <a:r>
              <a:rPr lang="tr-TR" sz="2200" dirty="0" err="1">
                <a:ea typeface="Calibri" panose="020F0502020204030204" pitchFamily="34" charset="0"/>
                <a:cs typeface="Calibri" panose="020F0502020204030204" pitchFamily="34" charset="0"/>
                <a:sym typeface="Calibri"/>
              </a:rPr>
              <a:t>İddaa</a:t>
            </a:r>
            <a:endParaRPr lang="tr-TR" sz="2200" dirty="0">
              <a:ea typeface="Calibri" panose="020F0502020204030204" pitchFamily="34" charset="0"/>
              <a:cs typeface="Calibri" panose="020F0502020204030204" pitchFamily="34" charset="0"/>
            </a:endParaRPr>
          </a:p>
        </p:txBody>
      </p:sp>
      <p:sp>
        <p:nvSpPr>
          <p:cNvPr id="2" name="Metin kutusu 1">
            <a:extLst>
              <a:ext uri="{FF2B5EF4-FFF2-40B4-BE49-F238E27FC236}">
                <a16:creationId xmlns:a16="http://schemas.microsoft.com/office/drawing/2014/main" id="{3CD2D47A-EDF6-05FA-D1E5-29E1EAB1BD3F}"/>
              </a:ext>
            </a:extLst>
          </p:cNvPr>
          <p:cNvSpPr txBox="1"/>
          <p:nvPr/>
        </p:nvSpPr>
        <p:spPr>
          <a:xfrm>
            <a:off x="4222377" y="826531"/>
            <a:ext cx="6615954" cy="5629683"/>
          </a:xfrm>
          <a:prstGeom prst="rect">
            <a:avLst/>
          </a:prstGeom>
          <a:noFill/>
        </p:spPr>
        <p:txBody>
          <a:bodyPr wrap="square" rtlCol="0">
            <a:spAutoFit/>
          </a:bodyPr>
          <a:lstStyle/>
          <a:p>
            <a:pPr marL="342900" indent="-342900">
              <a:lnSpc>
                <a:spcPct val="150000"/>
              </a:lnSpc>
              <a:buClr>
                <a:schemeClr val="dk1"/>
              </a:buClr>
              <a:buSzPts val="1800"/>
              <a:buFont typeface="Arial" panose="020B0604020202020204" pitchFamily="34" charset="0"/>
              <a:buChar char="•"/>
            </a:pPr>
            <a:r>
              <a:rPr lang="tr-TR" sz="2200" dirty="0">
                <a:ea typeface="Calibri" panose="020F0502020204030204" pitchFamily="34" charset="0"/>
                <a:cs typeface="Calibri" panose="020F0502020204030204" pitchFamily="34" charset="0"/>
                <a:sym typeface="Calibri"/>
              </a:rPr>
              <a:t>Süper Loto</a:t>
            </a:r>
            <a:endParaRPr lang="tr-TR" sz="2200" dirty="0">
              <a:ea typeface="Calibri" panose="020F0502020204030204" pitchFamily="34" charset="0"/>
              <a:cs typeface="Calibri" panose="020F0502020204030204" pitchFamily="34" charset="0"/>
            </a:endParaRPr>
          </a:p>
          <a:p>
            <a:pPr marL="342900" indent="-342900">
              <a:lnSpc>
                <a:spcPct val="150000"/>
              </a:lnSpc>
              <a:buClr>
                <a:schemeClr val="dk1"/>
              </a:buClr>
              <a:buSzPts val="1800"/>
              <a:buFont typeface="Arial" panose="020B0604020202020204" pitchFamily="34" charset="0"/>
              <a:buChar char="•"/>
            </a:pPr>
            <a:r>
              <a:rPr lang="tr-TR" sz="2200" dirty="0">
                <a:ea typeface="Calibri" panose="020F0502020204030204" pitchFamily="34" charset="0"/>
                <a:cs typeface="Calibri" panose="020F0502020204030204" pitchFamily="34" charset="0"/>
                <a:sym typeface="Calibri"/>
              </a:rPr>
              <a:t>Süper Toto</a:t>
            </a:r>
            <a:endParaRPr lang="tr-TR" sz="2200" dirty="0">
              <a:ea typeface="Calibri" panose="020F0502020204030204" pitchFamily="34" charset="0"/>
              <a:cs typeface="Calibri" panose="020F0502020204030204" pitchFamily="34" charset="0"/>
            </a:endParaRPr>
          </a:p>
          <a:p>
            <a:pPr marL="342900" indent="-342900">
              <a:lnSpc>
                <a:spcPct val="150000"/>
              </a:lnSpc>
              <a:buClr>
                <a:schemeClr val="dk1"/>
              </a:buClr>
              <a:buSzPts val="1800"/>
              <a:buFont typeface="Arial" panose="020B0604020202020204" pitchFamily="34" charset="0"/>
              <a:buChar char="•"/>
            </a:pPr>
            <a:r>
              <a:rPr lang="tr-TR" sz="2200" dirty="0">
                <a:ea typeface="Calibri" panose="020F0502020204030204" pitchFamily="34" charset="0"/>
                <a:cs typeface="Calibri" panose="020F0502020204030204" pitchFamily="34" charset="0"/>
                <a:sym typeface="Calibri"/>
              </a:rPr>
              <a:t>Bingo </a:t>
            </a:r>
            <a:endParaRPr lang="tr-TR" sz="2200" dirty="0">
              <a:ea typeface="Calibri" panose="020F0502020204030204" pitchFamily="34" charset="0"/>
              <a:cs typeface="Calibri" panose="020F0502020204030204" pitchFamily="34" charset="0"/>
            </a:endParaRPr>
          </a:p>
          <a:p>
            <a:pPr marL="342900" indent="-342900">
              <a:lnSpc>
                <a:spcPct val="150000"/>
              </a:lnSpc>
              <a:buClr>
                <a:schemeClr val="dk1"/>
              </a:buClr>
              <a:buSzPts val="1800"/>
              <a:buFont typeface="Arial" panose="020B0604020202020204" pitchFamily="34" charset="0"/>
              <a:buChar char="•"/>
            </a:pPr>
            <a:r>
              <a:rPr lang="tr-TR" sz="2200" dirty="0">
                <a:ea typeface="Calibri" panose="020F0502020204030204" pitchFamily="34" charset="0"/>
                <a:cs typeface="Calibri" panose="020F0502020204030204" pitchFamily="34" charset="0"/>
                <a:sym typeface="Calibri"/>
              </a:rPr>
              <a:t>Poker</a:t>
            </a:r>
            <a:endParaRPr lang="tr-TR" sz="2200" dirty="0">
              <a:ea typeface="Calibri" panose="020F0502020204030204" pitchFamily="34" charset="0"/>
              <a:cs typeface="Calibri" panose="020F0502020204030204" pitchFamily="34" charset="0"/>
            </a:endParaRPr>
          </a:p>
          <a:p>
            <a:pPr marL="342900" indent="-342900">
              <a:lnSpc>
                <a:spcPct val="150000"/>
              </a:lnSpc>
              <a:buClr>
                <a:schemeClr val="dk1"/>
              </a:buClr>
              <a:buSzPts val="1800"/>
              <a:buFont typeface="Arial" panose="020B0604020202020204" pitchFamily="34" charset="0"/>
              <a:buChar char="•"/>
            </a:pPr>
            <a:r>
              <a:rPr lang="tr-TR" sz="2200" dirty="0">
                <a:ea typeface="Calibri" panose="020F0502020204030204" pitchFamily="34" charset="0"/>
                <a:cs typeface="Calibri" panose="020F0502020204030204" pitchFamily="34" charset="0"/>
                <a:sym typeface="Calibri"/>
              </a:rPr>
              <a:t>Rulet </a:t>
            </a:r>
            <a:endParaRPr lang="tr-TR" sz="2200" dirty="0">
              <a:ea typeface="Calibri" panose="020F0502020204030204" pitchFamily="34" charset="0"/>
              <a:cs typeface="Calibri" panose="020F0502020204030204" pitchFamily="34" charset="0"/>
            </a:endParaRPr>
          </a:p>
          <a:p>
            <a:pPr marL="342900" indent="-342900">
              <a:lnSpc>
                <a:spcPct val="150000"/>
              </a:lnSpc>
              <a:buClr>
                <a:schemeClr val="dk1"/>
              </a:buClr>
              <a:buSzPts val="1800"/>
              <a:buFont typeface="Arial" panose="020B0604020202020204" pitchFamily="34" charset="0"/>
              <a:buChar char="•"/>
            </a:pPr>
            <a:r>
              <a:rPr lang="tr-TR" sz="2200" dirty="0">
                <a:ea typeface="Calibri" panose="020F0502020204030204" pitchFamily="34" charset="0"/>
                <a:cs typeface="Calibri" panose="020F0502020204030204" pitchFamily="34" charset="0"/>
                <a:sym typeface="Calibri"/>
              </a:rPr>
              <a:t>Kazı Kazan</a:t>
            </a:r>
            <a:endParaRPr lang="tr-TR" sz="2200" dirty="0">
              <a:ea typeface="Calibri" panose="020F0502020204030204" pitchFamily="34" charset="0"/>
              <a:cs typeface="Calibri" panose="020F0502020204030204" pitchFamily="34" charset="0"/>
            </a:endParaRPr>
          </a:p>
          <a:p>
            <a:pPr marL="342900" indent="-342900">
              <a:lnSpc>
                <a:spcPct val="150000"/>
              </a:lnSpc>
              <a:buClr>
                <a:schemeClr val="dk1"/>
              </a:buClr>
              <a:buSzPts val="1800"/>
              <a:buFont typeface="Arial" panose="020B0604020202020204" pitchFamily="34" charset="0"/>
              <a:buChar char="•"/>
            </a:pPr>
            <a:r>
              <a:rPr lang="tr-TR" sz="2200" dirty="0">
                <a:ea typeface="Calibri" panose="020F0502020204030204" pitchFamily="34" charset="0"/>
                <a:cs typeface="Calibri" panose="020F0502020204030204" pitchFamily="34" charset="0"/>
                <a:sym typeface="Calibri"/>
              </a:rPr>
              <a:t>Beceri gerektiren parasına oyunlar </a:t>
            </a:r>
            <a:r>
              <a:rPr lang="tr-TR" sz="2200" i="1" dirty="0">
                <a:ea typeface="Calibri" panose="020F0502020204030204" pitchFamily="34" charset="0"/>
                <a:cs typeface="Calibri" panose="020F0502020204030204" pitchFamily="34" charset="0"/>
                <a:sym typeface="Calibri"/>
              </a:rPr>
              <a:t>(</a:t>
            </a:r>
            <a:r>
              <a:rPr lang="tr-TR" sz="2200" i="1" dirty="0" err="1">
                <a:ea typeface="Calibri" panose="020F0502020204030204" pitchFamily="34" charset="0"/>
                <a:cs typeface="Calibri" panose="020F0502020204030204" pitchFamily="34" charset="0"/>
                <a:sym typeface="Calibri"/>
              </a:rPr>
              <a:t>Bilardo,vb</a:t>
            </a:r>
            <a:r>
              <a:rPr lang="tr-TR" sz="2200" i="1" dirty="0">
                <a:ea typeface="Calibri" panose="020F0502020204030204" pitchFamily="34" charset="0"/>
                <a:cs typeface="Calibri" panose="020F0502020204030204" pitchFamily="34" charset="0"/>
                <a:sym typeface="Calibri"/>
              </a:rPr>
              <a:t>.)</a:t>
            </a:r>
            <a:endParaRPr lang="tr-TR" sz="2200" i="1" dirty="0">
              <a:ea typeface="Calibri" panose="020F0502020204030204" pitchFamily="34" charset="0"/>
              <a:cs typeface="Calibri" panose="020F0502020204030204" pitchFamily="34" charset="0"/>
            </a:endParaRPr>
          </a:p>
          <a:p>
            <a:pPr marL="342900" indent="-342900">
              <a:lnSpc>
                <a:spcPct val="150000"/>
              </a:lnSpc>
              <a:buClr>
                <a:schemeClr val="dk1"/>
              </a:buClr>
              <a:buSzPts val="1800"/>
              <a:buFont typeface="Arial" panose="020B0604020202020204" pitchFamily="34" charset="0"/>
              <a:buChar char="•"/>
            </a:pPr>
            <a:r>
              <a:rPr lang="tr-TR" sz="2200" dirty="0">
                <a:ea typeface="Calibri" panose="020F0502020204030204" pitchFamily="34" charset="0"/>
                <a:cs typeface="Calibri" panose="020F0502020204030204" pitchFamily="34" charset="0"/>
                <a:sym typeface="Calibri"/>
              </a:rPr>
              <a:t>Casino oyunları </a:t>
            </a:r>
            <a:r>
              <a:rPr lang="tr-TR" sz="2200" i="1" dirty="0">
                <a:ea typeface="Calibri" panose="020F0502020204030204" pitchFamily="34" charset="0"/>
                <a:cs typeface="Calibri" panose="020F0502020204030204" pitchFamily="34" charset="0"/>
                <a:sym typeface="Calibri"/>
              </a:rPr>
              <a:t>(Slot makineleri, Poker, Rulet, Black Jack, vb.)</a:t>
            </a:r>
            <a:endParaRPr lang="tr-TR" sz="2200" i="1" dirty="0">
              <a:ea typeface="Calibri" panose="020F0502020204030204" pitchFamily="34" charset="0"/>
              <a:cs typeface="Calibri" panose="020F0502020204030204" pitchFamily="34" charset="0"/>
            </a:endParaRPr>
          </a:p>
          <a:p>
            <a:pPr marL="342900" indent="-342900">
              <a:lnSpc>
                <a:spcPct val="150000"/>
              </a:lnSpc>
              <a:buClr>
                <a:schemeClr val="dk1"/>
              </a:buClr>
              <a:buSzPts val="1800"/>
              <a:buFont typeface="Arial" panose="020B0604020202020204" pitchFamily="34" charset="0"/>
              <a:buChar char="•"/>
            </a:pPr>
            <a:r>
              <a:rPr lang="tr-TR" sz="2200" dirty="0">
                <a:ea typeface="Calibri" panose="020F0502020204030204" pitchFamily="34" charset="0"/>
                <a:cs typeface="Calibri" panose="020F0502020204030204" pitchFamily="34" charset="0"/>
                <a:sym typeface="Calibri"/>
              </a:rPr>
              <a:t>Çevrim içi (Online) Kumar </a:t>
            </a:r>
            <a:r>
              <a:rPr lang="tr-TR" sz="2200" i="1" dirty="0">
                <a:ea typeface="Calibri" panose="020F0502020204030204" pitchFamily="34" charset="0"/>
                <a:cs typeface="Calibri" panose="020F0502020204030204" pitchFamily="34" charset="0"/>
                <a:sym typeface="Calibri"/>
              </a:rPr>
              <a:t>(Rulet, poker, spor bahisleri vb.)</a:t>
            </a:r>
            <a:endParaRPr lang="tr-TR" sz="2200" i="1" dirty="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84878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EBB2D-D7BD-C276-4B3C-657FDD91B723}"/>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36084547-E5DA-1EBA-5121-94BE5D2963F0}"/>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KUMAR TÜRLERİ</a:t>
            </a:r>
            <a:endParaRPr lang="tr-TR" sz="2800" dirty="0">
              <a:solidFill>
                <a:srgbClr val="114533"/>
              </a:solidFill>
            </a:endParaRPr>
          </a:p>
        </p:txBody>
      </p:sp>
      <p:sp>
        <p:nvSpPr>
          <p:cNvPr id="3" name="Metin kutusu 2">
            <a:extLst>
              <a:ext uri="{FF2B5EF4-FFF2-40B4-BE49-F238E27FC236}">
                <a16:creationId xmlns:a16="http://schemas.microsoft.com/office/drawing/2014/main" id="{EA5E61D6-2495-66C6-97F8-62CAFAB35E71}"/>
              </a:ext>
            </a:extLst>
          </p:cNvPr>
          <p:cNvSpPr txBox="1"/>
          <p:nvPr/>
        </p:nvSpPr>
        <p:spPr>
          <a:xfrm>
            <a:off x="193116" y="819958"/>
            <a:ext cx="11747872" cy="5629618"/>
          </a:xfrm>
          <a:prstGeom prst="rect">
            <a:avLst/>
          </a:prstGeom>
          <a:noFill/>
        </p:spPr>
        <p:txBody>
          <a:bodyPr wrap="square" rtlCol="0">
            <a:spAutoFit/>
          </a:bodyPr>
          <a:lstStyle/>
          <a:p>
            <a:pPr lvl="0">
              <a:lnSpc>
                <a:spcPct val="150000"/>
              </a:lnSpc>
            </a:pPr>
            <a:r>
              <a:rPr lang="tr-TR" sz="2200" b="1" dirty="0">
                <a:ea typeface="Calibri" panose="020F0502020204030204" pitchFamily="34" charset="0"/>
                <a:cs typeface="Calibri" panose="020F0502020204030204" pitchFamily="34" charset="0"/>
                <a:sym typeface="Calibri"/>
              </a:rPr>
              <a:t>Şans Oyunları</a:t>
            </a:r>
          </a:p>
          <a:p>
            <a:pPr lvl="0">
              <a:lnSpc>
                <a:spcPct val="150000"/>
              </a:lnSpc>
            </a:pPr>
            <a:r>
              <a:rPr lang="tr-TR" sz="2200" dirty="0">
                <a:ea typeface="Calibri" panose="020F0502020204030204" pitchFamily="34" charset="0"/>
                <a:cs typeface="Calibri" panose="020F0502020204030204" pitchFamily="34" charset="0"/>
                <a:sym typeface="Calibri"/>
              </a:rPr>
              <a:t>Sonucun tesadüfi olduğu; kişinin becerilerinin sonuç üzerinde etkisinin olmadığı oyunlardır.</a:t>
            </a:r>
          </a:p>
          <a:p>
            <a:pPr lvl="0">
              <a:lnSpc>
                <a:spcPct val="150000"/>
              </a:lnSpc>
            </a:pPr>
            <a:endParaRPr lang="tr-TR" sz="2200" dirty="0">
              <a:ea typeface="Calibri" panose="020F0502020204030204" pitchFamily="34" charset="0"/>
              <a:cs typeface="Calibri" panose="020F0502020204030204" pitchFamily="34" charset="0"/>
              <a:sym typeface="Calibri"/>
            </a:endParaRPr>
          </a:p>
          <a:p>
            <a:pPr lvl="0">
              <a:lnSpc>
                <a:spcPct val="150000"/>
              </a:lnSpc>
            </a:pPr>
            <a:r>
              <a:rPr lang="tr-TR" sz="2200" dirty="0">
                <a:ea typeface="Calibri" panose="020F0502020204030204" pitchFamily="34" charset="0"/>
                <a:cs typeface="Calibri" panose="020F0502020204030204" pitchFamily="34" charset="0"/>
                <a:sym typeface="Calibri"/>
              </a:rPr>
              <a:t>Kumar bağımlıları beceri gerektiren oyunlara göre erteleme olmadan çok daha hızlı sonuçlar aldıkları için daha çok sezgiye dayalı makine oyunları seçmektedirler. </a:t>
            </a:r>
          </a:p>
          <a:p>
            <a:pPr lvl="0">
              <a:lnSpc>
                <a:spcPct val="150000"/>
              </a:lnSpc>
            </a:pPr>
            <a:endParaRPr lang="tr-TR" sz="2200" dirty="0">
              <a:ea typeface="Calibri" panose="020F0502020204030204" pitchFamily="34" charset="0"/>
              <a:cs typeface="Calibri" panose="020F0502020204030204" pitchFamily="34" charset="0"/>
              <a:sym typeface="Calibri"/>
            </a:endParaRPr>
          </a:p>
          <a:p>
            <a:pPr marL="173279" indent="-173279">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sym typeface="Calibri"/>
              </a:rPr>
              <a:t>Piyango, </a:t>
            </a:r>
          </a:p>
          <a:p>
            <a:pPr marL="173279" indent="-173279">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sym typeface="Calibri"/>
              </a:rPr>
              <a:t>Sayısal Loto,</a:t>
            </a:r>
          </a:p>
          <a:p>
            <a:pPr marL="173279" indent="-173279">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sym typeface="Calibri"/>
              </a:rPr>
              <a:t>Hemen Kazan, </a:t>
            </a:r>
          </a:p>
          <a:p>
            <a:pPr marL="173279" indent="-173279">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sym typeface="Calibri"/>
              </a:rPr>
              <a:t>Rulet, </a:t>
            </a:r>
          </a:p>
          <a:p>
            <a:pPr marL="173279" indent="-173279">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sym typeface="Calibri"/>
              </a:rPr>
              <a:t>Barbut oyunları, vb..</a:t>
            </a:r>
            <a:endParaRPr lang="tr-TR" sz="2200" dirty="0">
              <a:ea typeface="Calibri" panose="020F0502020204030204" pitchFamily="34" charset="0"/>
              <a:cs typeface="Calibri" panose="020F0502020204030204" pitchFamily="34" charset="0"/>
            </a:endParaRPr>
          </a:p>
        </p:txBody>
      </p:sp>
      <p:pic>
        <p:nvPicPr>
          <p:cNvPr id="5" name="Google Shape;126;p5">
            <a:extLst>
              <a:ext uri="{FF2B5EF4-FFF2-40B4-BE49-F238E27FC236}">
                <a16:creationId xmlns:a16="http://schemas.microsoft.com/office/drawing/2014/main" id="{9E7F06DF-5315-E7E8-2C74-6A229E3600DF}"/>
              </a:ext>
            </a:extLst>
          </p:cNvPr>
          <p:cNvPicPr preferRelativeResize="0"/>
          <p:nvPr/>
        </p:nvPicPr>
        <p:blipFill rotWithShape="1">
          <a:blip r:embed="rId3">
            <a:alphaModFix/>
            <a:extLst>
              <a:ext uri="{BEBA8EAE-BF5A-486C-A8C5-ECC9F3942E4B}">
                <a14:imgProps xmlns:a14="http://schemas.microsoft.com/office/drawing/2010/main">
                  <a14:imgLayer r:embed="rId4">
                    <a14:imgEffect>
                      <a14:saturation sat="66000"/>
                    </a14:imgEffect>
                  </a14:imgLayer>
                </a14:imgProps>
              </a:ext>
            </a:extLst>
          </a:blip>
          <a:srcRect/>
          <a:stretch/>
        </p:blipFill>
        <p:spPr>
          <a:xfrm>
            <a:off x="6916730" y="2690067"/>
            <a:ext cx="5472493" cy="4056081"/>
          </a:xfrm>
          <a:prstGeom prst="rect">
            <a:avLst/>
          </a:prstGeom>
          <a:noFill/>
          <a:ln>
            <a:noFill/>
          </a:ln>
        </p:spPr>
      </p:pic>
    </p:spTree>
    <p:extLst>
      <p:ext uri="{BB962C8B-B14F-4D97-AF65-F5344CB8AC3E}">
        <p14:creationId xmlns:p14="http://schemas.microsoft.com/office/powerpoint/2010/main" val="2867294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9CEEB-98AA-F7A8-1C43-DF671E9F85A7}"/>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9E602A32-24A5-DEFD-22C9-27DE60AF9F94}"/>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KUMAR TÜRLERİ</a:t>
            </a:r>
            <a:endParaRPr lang="tr-TR" sz="2800" dirty="0">
              <a:solidFill>
                <a:srgbClr val="114533"/>
              </a:solidFill>
            </a:endParaRPr>
          </a:p>
        </p:txBody>
      </p:sp>
      <p:sp>
        <p:nvSpPr>
          <p:cNvPr id="3" name="Metin kutusu 2">
            <a:extLst>
              <a:ext uri="{FF2B5EF4-FFF2-40B4-BE49-F238E27FC236}">
                <a16:creationId xmlns:a16="http://schemas.microsoft.com/office/drawing/2014/main" id="{5E4F54E8-6DA9-9DA0-605A-2B43E4DF1027}"/>
              </a:ext>
            </a:extLst>
          </p:cNvPr>
          <p:cNvSpPr txBox="1"/>
          <p:nvPr/>
        </p:nvSpPr>
        <p:spPr>
          <a:xfrm>
            <a:off x="193116" y="819958"/>
            <a:ext cx="11747872" cy="3598293"/>
          </a:xfrm>
          <a:prstGeom prst="rect">
            <a:avLst/>
          </a:prstGeom>
          <a:noFill/>
        </p:spPr>
        <p:txBody>
          <a:bodyPr wrap="square" rtlCol="0">
            <a:spAutoFit/>
          </a:bodyPr>
          <a:lstStyle/>
          <a:p>
            <a:pPr lvl="0">
              <a:lnSpc>
                <a:spcPct val="150000"/>
              </a:lnSpc>
            </a:pPr>
            <a:r>
              <a:rPr lang="tr-TR" sz="2200" b="1" dirty="0">
                <a:ea typeface="Calibri" panose="020F0502020204030204" pitchFamily="34" charset="0"/>
                <a:cs typeface="Calibri" panose="020F0502020204030204" pitchFamily="34" charset="0"/>
                <a:sym typeface="Calibri"/>
              </a:rPr>
              <a:t>Bahis Oyunları</a:t>
            </a:r>
          </a:p>
          <a:p>
            <a:pPr lvl="0">
              <a:lnSpc>
                <a:spcPct val="150000"/>
              </a:lnSpc>
            </a:pPr>
            <a:r>
              <a:rPr lang="tr-TR" sz="2200" dirty="0">
                <a:ea typeface="Calibri" panose="020F0502020204030204" pitchFamily="34" charset="0"/>
                <a:cs typeface="Calibri" panose="020F0502020204030204" pitchFamily="34" charset="0"/>
                <a:sym typeface="Calibri"/>
              </a:rPr>
              <a:t>Sonuç, kısmen kişinin becerisine, kısmen de tesadüfe bağlıdır. </a:t>
            </a:r>
          </a:p>
          <a:p>
            <a:pPr lvl="0">
              <a:lnSpc>
                <a:spcPct val="150000"/>
              </a:lnSpc>
            </a:pPr>
            <a:r>
              <a:rPr lang="tr-TR" sz="2200" dirty="0">
                <a:ea typeface="Calibri" panose="020F0502020204030204" pitchFamily="34" charset="0"/>
                <a:cs typeface="Calibri" panose="020F0502020204030204" pitchFamily="34" charset="0"/>
                <a:sym typeface="Calibri"/>
              </a:rPr>
              <a:t> </a:t>
            </a:r>
          </a:p>
          <a:p>
            <a:pPr marL="173279" indent="-173279">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sym typeface="Calibri"/>
              </a:rPr>
              <a:t>Poker, </a:t>
            </a:r>
            <a:r>
              <a:rPr lang="tr-TR" sz="2200" dirty="0" err="1">
                <a:ea typeface="Calibri" panose="020F0502020204030204" pitchFamily="34" charset="0"/>
                <a:cs typeface="Calibri" panose="020F0502020204030204" pitchFamily="34" charset="0"/>
                <a:sym typeface="Calibri"/>
              </a:rPr>
              <a:t>Blackjack</a:t>
            </a:r>
            <a:r>
              <a:rPr lang="tr-TR" sz="2200" dirty="0">
                <a:ea typeface="Calibri" panose="020F0502020204030204" pitchFamily="34" charset="0"/>
                <a:cs typeface="Calibri" panose="020F0502020204030204" pitchFamily="34" charset="0"/>
                <a:sym typeface="Calibri"/>
              </a:rPr>
              <a:t> gibi kart oyunları, </a:t>
            </a:r>
          </a:p>
          <a:p>
            <a:pPr marL="173279" indent="-173279">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sym typeface="Calibri"/>
              </a:rPr>
              <a:t>Zarla oynanan oyunlar, </a:t>
            </a:r>
          </a:p>
          <a:p>
            <a:pPr marL="173279" indent="-173279">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sym typeface="Calibri"/>
              </a:rPr>
              <a:t>At yarışları,</a:t>
            </a:r>
          </a:p>
          <a:p>
            <a:pPr marL="173279" indent="-173279">
              <a:lnSpc>
                <a:spcPct val="150000"/>
              </a:lnSpc>
              <a:buFont typeface="Arial" panose="020B0604020202020204" pitchFamily="34" charset="0"/>
              <a:buChar char="•"/>
            </a:pPr>
            <a:r>
              <a:rPr lang="tr-TR" sz="2200" dirty="0" err="1">
                <a:ea typeface="Calibri" panose="020F0502020204030204" pitchFamily="34" charset="0"/>
                <a:cs typeface="Calibri" panose="020F0502020204030204" pitchFamily="34" charset="0"/>
                <a:sym typeface="Calibri"/>
              </a:rPr>
              <a:t>İddiaa</a:t>
            </a:r>
            <a:r>
              <a:rPr lang="tr-TR" sz="2200" dirty="0">
                <a:ea typeface="Calibri" panose="020F0502020204030204" pitchFamily="34" charset="0"/>
                <a:cs typeface="Calibri" panose="020F0502020204030204" pitchFamily="34" charset="0"/>
                <a:sym typeface="Calibri"/>
              </a:rPr>
              <a:t> vb.</a:t>
            </a:r>
          </a:p>
        </p:txBody>
      </p:sp>
      <p:pic>
        <p:nvPicPr>
          <p:cNvPr id="2" name="Google Shape;127;p5">
            <a:extLst>
              <a:ext uri="{FF2B5EF4-FFF2-40B4-BE49-F238E27FC236}">
                <a16:creationId xmlns:a16="http://schemas.microsoft.com/office/drawing/2014/main" id="{39EE28DD-87DB-9A3F-9C58-96164C062F34}"/>
              </a:ext>
            </a:extLst>
          </p:cNvPr>
          <p:cNvPicPr preferRelativeResize="0"/>
          <p:nvPr/>
        </p:nvPicPr>
        <p:blipFill rotWithShape="1">
          <a:blip r:embed="rId3">
            <a:alphaModFix/>
            <a:extLst>
              <a:ext uri="{BEBA8EAE-BF5A-486C-A8C5-ECC9F3942E4B}">
                <a14:imgProps xmlns:a14="http://schemas.microsoft.com/office/drawing/2010/main">
                  <a14:imgLayer r:embed="rId4">
                    <a14:imgEffect>
                      <a14:saturation sat="66000"/>
                    </a14:imgEffect>
                  </a14:imgLayer>
                </a14:imgProps>
              </a:ext>
            </a:extLst>
          </a:blip>
          <a:srcRect/>
          <a:stretch/>
        </p:blipFill>
        <p:spPr>
          <a:xfrm>
            <a:off x="4751295" y="1580911"/>
            <a:ext cx="6496590" cy="5277089"/>
          </a:xfrm>
          <a:prstGeom prst="rect">
            <a:avLst/>
          </a:prstGeom>
          <a:noFill/>
          <a:ln>
            <a:noFill/>
          </a:ln>
        </p:spPr>
      </p:pic>
    </p:spTree>
    <p:extLst>
      <p:ext uri="{BB962C8B-B14F-4D97-AF65-F5344CB8AC3E}">
        <p14:creationId xmlns:p14="http://schemas.microsoft.com/office/powerpoint/2010/main" val="5938685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63DB0-812C-727D-0D63-5F4E277D0BA6}"/>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24AA61E7-5B0C-88C1-7D06-47F25BC2D497}"/>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KUMAR TÜRLERİ</a:t>
            </a:r>
            <a:endParaRPr lang="tr-TR" sz="2800" dirty="0">
              <a:solidFill>
                <a:srgbClr val="114533"/>
              </a:solidFill>
            </a:endParaRPr>
          </a:p>
        </p:txBody>
      </p:sp>
      <p:sp>
        <p:nvSpPr>
          <p:cNvPr id="3" name="Metin kutusu 2">
            <a:extLst>
              <a:ext uri="{FF2B5EF4-FFF2-40B4-BE49-F238E27FC236}">
                <a16:creationId xmlns:a16="http://schemas.microsoft.com/office/drawing/2014/main" id="{B972B6BC-54F0-18EA-CE24-330EF8A26B62}"/>
              </a:ext>
            </a:extLst>
          </p:cNvPr>
          <p:cNvSpPr txBox="1"/>
          <p:nvPr/>
        </p:nvSpPr>
        <p:spPr>
          <a:xfrm>
            <a:off x="193116" y="819958"/>
            <a:ext cx="11747872" cy="4106124"/>
          </a:xfrm>
          <a:prstGeom prst="rect">
            <a:avLst/>
          </a:prstGeom>
          <a:noFill/>
        </p:spPr>
        <p:txBody>
          <a:bodyPr wrap="square" rtlCol="0">
            <a:spAutoFit/>
          </a:bodyPr>
          <a:lstStyle/>
          <a:p>
            <a:pPr lvl="0">
              <a:lnSpc>
                <a:spcPct val="150000"/>
              </a:lnSpc>
            </a:pPr>
            <a:r>
              <a:rPr lang="tr-TR" sz="2200" b="1" dirty="0">
                <a:ea typeface="Calibri" panose="020F0502020204030204" pitchFamily="34" charset="0"/>
                <a:cs typeface="Calibri" panose="020F0502020204030204" pitchFamily="34" charset="0"/>
                <a:sym typeface="Calibri"/>
              </a:rPr>
              <a:t>Talih Oyunları</a:t>
            </a:r>
          </a:p>
          <a:p>
            <a:pPr lvl="0">
              <a:lnSpc>
                <a:spcPct val="150000"/>
              </a:lnSpc>
            </a:pPr>
            <a:r>
              <a:rPr lang="tr-TR" sz="2200" dirty="0">
                <a:ea typeface="Calibri" panose="020F0502020204030204" pitchFamily="34" charset="0"/>
                <a:cs typeface="Calibri" panose="020F0502020204030204" pitchFamily="34" charset="0"/>
                <a:sym typeface="Calibri"/>
              </a:rPr>
              <a:t>Oyun araç ve gereçleriyle bir kasaya karşı veya oyun makinelerinde oynanan oyunlara talih oyunları denir. Oyunun sonucu, kısmen ya da tamamen kişinin şansına bağlıdır.</a:t>
            </a:r>
          </a:p>
          <a:p>
            <a:pPr lvl="0">
              <a:lnSpc>
                <a:spcPct val="150000"/>
              </a:lnSpc>
            </a:pPr>
            <a:endParaRPr lang="tr-TR" sz="2200" dirty="0">
              <a:ea typeface="Calibri" panose="020F0502020204030204" pitchFamily="34" charset="0"/>
              <a:cs typeface="Calibri" panose="020F0502020204030204" pitchFamily="34" charset="0"/>
              <a:sym typeface="Calibri"/>
            </a:endParaRPr>
          </a:p>
          <a:p>
            <a:pPr marL="342900" lvl="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sym typeface="Calibri"/>
              </a:rPr>
              <a:t>Kartlar</a:t>
            </a:r>
          </a:p>
          <a:p>
            <a:pPr marL="342900" lvl="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sym typeface="Calibri"/>
              </a:rPr>
              <a:t>Zarlar</a:t>
            </a:r>
          </a:p>
          <a:p>
            <a:pPr marL="342900" lvl="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sym typeface="Calibri"/>
              </a:rPr>
              <a:t>Sanal at yarışları</a:t>
            </a:r>
          </a:p>
          <a:p>
            <a:pPr marL="342900" lvl="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sym typeface="Calibri"/>
              </a:rPr>
              <a:t>Sanal spor müsabakaları</a:t>
            </a:r>
          </a:p>
        </p:txBody>
      </p:sp>
      <p:pic>
        <p:nvPicPr>
          <p:cNvPr id="4" name="Google Shape;121;p3">
            <a:extLst>
              <a:ext uri="{FF2B5EF4-FFF2-40B4-BE49-F238E27FC236}">
                <a16:creationId xmlns:a16="http://schemas.microsoft.com/office/drawing/2014/main" id="{29547076-556B-37FB-18BD-0B2287FFEAE7}"/>
              </a:ext>
            </a:extLst>
          </p:cNvPr>
          <p:cNvPicPr preferRelativeResize="0"/>
          <p:nvPr/>
        </p:nvPicPr>
        <p:blipFill rotWithShape="1">
          <a:blip r:embed="rId3">
            <a:alphaModFix/>
            <a:extLst>
              <a:ext uri="{BEBA8EAE-BF5A-486C-A8C5-ECC9F3942E4B}">
                <a14:imgProps xmlns:a14="http://schemas.microsoft.com/office/drawing/2010/main">
                  <a14:imgLayer r:embed="rId4">
                    <a14:imgEffect>
                      <a14:saturation sat="66000"/>
                    </a14:imgEffect>
                  </a14:imgLayer>
                </a14:imgProps>
              </a:ext>
            </a:extLst>
          </a:blip>
          <a:srcRect/>
          <a:stretch/>
        </p:blipFill>
        <p:spPr>
          <a:xfrm>
            <a:off x="4715435" y="2243318"/>
            <a:ext cx="4885973" cy="4442585"/>
          </a:xfrm>
          <a:prstGeom prst="rect">
            <a:avLst/>
          </a:prstGeom>
          <a:noFill/>
          <a:ln>
            <a:noFill/>
          </a:ln>
        </p:spPr>
      </p:pic>
    </p:spTree>
    <p:extLst>
      <p:ext uri="{BB962C8B-B14F-4D97-AF65-F5344CB8AC3E}">
        <p14:creationId xmlns:p14="http://schemas.microsoft.com/office/powerpoint/2010/main" val="2485381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B915A5-D8B5-9658-DDE1-6FACA249232D}"/>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63A558DF-459C-65CE-890B-BC27DD2A1A24}"/>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KUMAR TÜRLERİ</a:t>
            </a:r>
            <a:endParaRPr lang="tr-TR" sz="2800" dirty="0">
              <a:solidFill>
                <a:srgbClr val="114533"/>
              </a:solidFill>
            </a:endParaRPr>
          </a:p>
        </p:txBody>
      </p:sp>
      <p:pic>
        <p:nvPicPr>
          <p:cNvPr id="2" name="Resim 1">
            <a:extLst>
              <a:ext uri="{FF2B5EF4-FFF2-40B4-BE49-F238E27FC236}">
                <a16:creationId xmlns:a16="http://schemas.microsoft.com/office/drawing/2014/main" id="{9AF43F1A-ECE7-74DF-2E34-5AA993BA55CC}"/>
              </a:ext>
            </a:extLst>
          </p:cNvPr>
          <p:cNvPicPr>
            <a:picLocks noChangeAspect="1"/>
          </p:cNvPicPr>
          <p:nvPr/>
        </p:nvPicPr>
        <p:blipFill rotWithShape="1">
          <a:blip r:embed="rId3"/>
          <a:srcRect l="30689" t="8240" r="462" b="15655"/>
          <a:stretch/>
        </p:blipFill>
        <p:spPr>
          <a:xfrm>
            <a:off x="7503800" y="819958"/>
            <a:ext cx="4688200" cy="3663660"/>
          </a:xfrm>
          <a:prstGeom prst="rect">
            <a:avLst/>
          </a:prstGeom>
        </p:spPr>
      </p:pic>
      <p:sp>
        <p:nvSpPr>
          <p:cNvPr id="3" name="Metin kutusu 2">
            <a:extLst>
              <a:ext uri="{FF2B5EF4-FFF2-40B4-BE49-F238E27FC236}">
                <a16:creationId xmlns:a16="http://schemas.microsoft.com/office/drawing/2014/main" id="{11CF2EB2-56F1-A42A-A035-B2DCCFE192F9}"/>
              </a:ext>
            </a:extLst>
          </p:cNvPr>
          <p:cNvSpPr txBox="1"/>
          <p:nvPr/>
        </p:nvSpPr>
        <p:spPr>
          <a:xfrm>
            <a:off x="193116" y="819958"/>
            <a:ext cx="11747872" cy="5629618"/>
          </a:xfrm>
          <a:prstGeom prst="rect">
            <a:avLst/>
          </a:prstGeom>
          <a:noFill/>
        </p:spPr>
        <p:txBody>
          <a:bodyPr wrap="square" rtlCol="0">
            <a:spAutoFit/>
          </a:bodyPr>
          <a:lstStyle/>
          <a:p>
            <a:pPr>
              <a:lnSpc>
                <a:spcPct val="150000"/>
              </a:lnSpc>
            </a:pPr>
            <a:r>
              <a:rPr lang="tr-TR" sz="2200" b="1" dirty="0">
                <a:ea typeface="Calibri" panose="020F0502020204030204" pitchFamily="34" charset="0"/>
                <a:cs typeface="Calibri" panose="020F0502020204030204" pitchFamily="34" charset="0"/>
              </a:rPr>
              <a:t>Sürekli Oyunlar:</a:t>
            </a:r>
          </a:p>
          <a:p>
            <a:pPr marL="285750" indent="-28575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rPr>
              <a:t>Yüksek hızlı, oyunlar arasındaki zaman aralığı az </a:t>
            </a:r>
          </a:p>
          <a:p>
            <a:pPr marL="285750" indent="-28575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rPr>
              <a:t>Hemen kazanılır/kaybedilir</a:t>
            </a:r>
          </a:p>
          <a:p>
            <a:pPr marL="285750" indent="-285750">
              <a:lnSpc>
                <a:spcPct val="150000"/>
              </a:lnSpc>
              <a:buFont typeface="Arial" panose="020B0604020202020204" pitchFamily="34" charset="0"/>
              <a:buChar char="•"/>
            </a:pPr>
            <a:r>
              <a:rPr lang="tr-TR" sz="2200" dirty="0" err="1">
                <a:ea typeface="Calibri" panose="020F0502020204030204" pitchFamily="34" charset="0"/>
                <a:cs typeface="Calibri" panose="020F0502020204030204" pitchFamily="34" charset="0"/>
              </a:rPr>
              <a:t>Örn</a:t>
            </a:r>
            <a:r>
              <a:rPr lang="tr-TR" sz="2200" dirty="0">
                <a:ea typeface="Calibri" panose="020F0502020204030204" pitchFamily="34" charset="0"/>
                <a:cs typeface="Calibri" panose="020F0502020204030204" pitchFamily="34" charset="0"/>
              </a:rPr>
              <a:t>: Rulet, kâğıt oyunları ve oyun makineleri</a:t>
            </a:r>
          </a:p>
          <a:p>
            <a:pPr>
              <a:lnSpc>
                <a:spcPct val="150000"/>
              </a:lnSpc>
            </a:pPr>
            <a:endParaRPr lang="tr-TR" sz="2200" dirty="0">
              <a:ea typeface="Calibri" panose="020F0502020204030204" pitchFamily="34" charset="0"/>
              <a:cs typeface="Calibri" panose="020F0502020204030204" pitchFamily="34" charset="0"/>
            </a:endParaRPr>
          </a:p>
          <a:p>
            <a:pPr>
              <a:lnSpc>
                <a:spcPct val="150000"/>
              </a:lnSpc>
            </a:pPr>
            <a:r>
              <a:rPr lang="tr-TR" sz="2200" b="1" dirty="0">
                <a:ea typeface="Calibri" panose="020F0502020204030204" pitchFamily="34" charset="0"/>
                <a:cs typeface="Calibri" panose="020F0502020204030204" pitchFamily="34" charset="0"/>
              </a:rPr>
              <a:t>Süreksiz Oyunlar:</a:t>
            </a:r>
          </a:p>
          <a:p>
            <a:pPr marL="285750" indent="-28575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rPr>
              <a:t>Düşük hızlı, oyunlar arasındaki zaman aralığı fazla</a:t>
            </a:r>
          </a:p>
          <a:p>
            <a:pPr marL="285750" indent="-28575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rPr>
              <a:t>Oyunun oynanmasıyla sonucun belli olması arasında belli bir süre vardır.</a:t>
            </a:r>
          </a:p>
          <a:p>
            <a:pPr marL="285750" indent="-285750">
              <a:lnSpc>
                <a:spcPct val="150000"/>
              </a:lnSpc>
              <a:buFont typeface="Arial" panose="020B0604020202020204" pitchFamily="34" charset="0"/>
              <a:buChar char="•"/>
            </a:pPr>
            <a:r>
              <a:rPr lang="tr-TR" sz="2200" dirty="0" err="1">
                <a:ea typeface="Calibri" panose="020F0502020204030204" pitchFamily="34" charset="0"/>
                <a:cs typeface="Calibri" panose="020F0502020204030204" pitchFamily="34" charset="0"/>
              </a:rPr>
              <a:t>Örn</a:t>
            </a:r>
            <a:r>
              <a:rPr lang="tr-TR" sz="2200" dirty="0">
                <a:ea typeface="Calibri" panose="020F0502020204030204" pitchFamily="34" charset="0"/>
                <a:cs typeface="Calibri" panose="020F0502020204030204" pitchFamily="34" charset="0"/>
              </a:rPr>
              <a:t>: Bahisler, millî piyango, sayısal loto, süper loto örnek gösterilebilir.</a:t>
            </a:r>
          </a:p>
          <a:p>
            <a:pPr marL="285750" indent="-285750">
              <a:lnSpc>
                <a:spcPct val="150000"/>
              </a:lnSpc>
              <a:buFont typeface="Arial" panose="020B0604020202020204" pitchFamily="34" charset="0"/>
              <a:buChar char="•"/>
            </a:pPr>
            <a:endParaRPr lang="tr-TR" sz="2200" dirty="0">
              <a:ea typeface="Calibri" panose="020F0502020204030204" pitchFamily="34" charset="0"/>
              <a:cs typeface="Calibri" panose="020F0502020204030204" pitchFamily="34" charset="0"/>
            </a:endParaRPr>
          </a:p>
          <a:p>
            <a:pPr marL="342900" indent="-342900">
              <a:lnSpc>
                <a:spcPct val="150000"/>
              </a:lnSpc>
              <a:buFont typeface="Wingdings" panose="05000000000000000000" pitchFamily="2" charset="2"/>
              <a:buChar char="Ø"/>
            </a:pPr>
            <a:r>
              <a:rPr lang="tr-TR" sz="2200" b="1" dirty="0">
                <a:ea typeface="Calibri" panose="020F0502020204030204" pitchFamily="34" charset="0"/>
                <a:cs typeface="Calibri" panose="020F0502020204030204" pitchFamily="34" charset="0"/>
              </a:rPr>
              <a:t>Sürekli oyunların bağımlılık yapma riski, süreksiz oyunlardan daha yüksektir. </a:t>
            </a:r>
          </a:p>
        </p:txBody>
      </p:sp>
    </p:spTree>
    <p:extLst>
      <p:ext uri="{BB962C8B-B14F-4D97-AF65-F5344CB8AC3E}">
        <p14:creationId xmlns:p14="http://schemas.microsoft.com/office/powerpoint/2010/main" val="3379691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A82188-DF60-654C-2DBE-F549921EBF6D}"/>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7277867E-F6A2-BC14-CCAB-D852A2E87826}"/>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ÇEVRİM İÇİ KUMAR OYUNLARI</a:t>
            </a:r>
            <a:endParaRPr lang="tr-TR" sz="2800" dirty="0">
              <a:solidFill>
                <a:srgbClr val="114533"/>
              </a:solidFill>
            </a:endParaRPr>
          </a:p>
        </p:txBody>
      </p:sp>
      <p:sp>
        <p:nvSpPr>
          <p:cNvPr id="3" name="Metin kutusu 2">
            <a:extLst>
              <a:ext uri="{FF2B5EF4-FFF2-40B4-BE49-F238E27FC236}">
                <a16:creationId xmlns:a16="http://schemas.microsoft.com/office/drawing/2014/main" id="{DD6CBEC1-6F8B-7AD4-3C36-DE85E56639DB}"/>
              </a:ext>
            </a:extLst>
          </p:cNvPr>
          <p:cNvSpPr txBox="1"/>
          <p:nvPr/>
        </p:nvSpPr>
        <p:spPr>
          <a:xfrm>
            <a:off x="193116" y="819958"/>
            <a:ext cx="9497731" cy="4401205"/>
          </a:xfrm>
          <a:prstGeom prst="rect">
            <a:avLst/>
          </a:prstGeom>
          <a:noFill/>
        </p:spPr>
        <p:txBody>
          <a:bodyPr wrap="square" rtlCol="0">
            <a:spAutoFit/>
          </a:bodyPr>
          <a:lstStyle/>
          <a:p>
            <a:pPr lvl="0">
              <a:lnSpc>
                <a:spcPct val="150000"/>
              </a:lnSpc>
            </a:pPr>
            <a:r>
              <a:rPr lang="tr-TR" sz="2200" dirty="0">
                <a:ea typeface="Calibri" panose="020F0502020204030204" pitchFamily="34" charset="0"/>
                <a:cs typeface="Calibri" panose="020F0502020204030204" pitchFamily="34" charset="0"/>
                <a:sym typeface="Calibri"/>
              </a:rPr>
              <a:t>Çevrimiçi kumar oyunları daha risklidir çünkü daha geniş bir kitleye ulaşır ve çok daha çabuk bağımlılık yapar. </a:t>
            </a:r>
          </a:p>
          <a:p>
            <a:pPr lvl="0">
              <a:lnSpc>
                <a:spcPct val="150000"/>
              </a:lnSpc>
            </a:pPr>
            <a:endParaRPr lang="tr-TR" sz="2200" dirty="0">
              <a:ea typeface="Calibri" panose="020F0502020204030204" pitchFamily="34" charset="0"/>
              <a:cs typeface="Calibri" panose="020F0502020204030204" pitchFamily="34" charset="0"/>
              <a:sym typeface="Calibri"/>
            </a:endParaRPr>
          </a:p>
          <a:p>
            <a:pPr marL="285750" lvl="0" indent="-285750">
              <a:lnSpc>
                <a:spcPct val="150000"/>
              </a:lnSpc>
              <a:buClr>
                <a:schemeClr val="dk1"/>
              </a:buClr>
              <a:buSzPts val="1800"/>
              <a:buFont typeface="Arial"/>
              <a:buChar char="•"/>
            </a:pPr>
            <a:r>
              <a:rPr lang="tr-TR" sz="2200" dirty="0">
                <a:ea typeface="Calibri" panose="020F0502020204030204" pitchFamily="34" charset="0"/>
                <a:cs typeface="Calibri" panose="020F0502020204030204" pitchFamily="34" charset="0"/>
                <a:sym typeface="Calibri"/>
              </a:rPr>
              <a:t>Kolay ulaşılır. </a:t>
            </a:r>
          </a:p>
          <a:p>
            <a:pPr marL="285750" lvl="0" indent="-285750">
              <a:lnSpc>
                <a:spcPct val="150000"/>
              </a:lnSpc>
              <a:buClr>
                <a:schemeClr val="dk1"/>
              </a:buClr>
              <a:buSzPts val="1800"/>
              <a:buFont typeface="Arial"/>
              <a:buChar char="•"/>
            </a:pPr>
            <a:r>
              <a:rPr lang="tr-TR" sz="2200" dirty="0">
                <a:ea typeface="Calibri" panose="020F0502020204030204" pitchFamily="34" charset="0"/>
                <a:cs typeface="Calibri" panose="020F0502020204030204" pitchFamily="34" charset="0"/>
                <a:sym typeface="Calibri"/>
              </a:rPr>
              <a:t>Kimlik gizliliği sağlar,</a:t>
            </a:r>
          </a:p>
          <a:p>
            <a:pPr marL="285750" lvl="0" indent="-285750">
              <a:lnSpc>
                <a:spcPct val="150000"/>
              </a:lnSpc>
              <a:buClr>
                <a:schemeClr val="dk1"/>
              </a:buClr>
              <a:buSzPts val="1800"/>
              <a:buFont typeface="Arial"/>
              <a:buChar char="•"/>
            </a:pPr>
            <a:r>
              <a:rPr lang="tr-TR" sz="2200" dirty="0">
                <a:ea typeface="Calibri" panose="020F0502020204030204" pitchFamily="34" charset="0"/>
                <a:cs typeface="Calibri" panose="020F0502020204030204" pitchFamily="34" charset="0"/>
                <a:sym typeface="Calibri"/>
              </a:rPr>
              <a:t>Yaş sınırı sıklıkla yoktur,</a:t>
            </a:r>
          </a:p>
          <a:p>
            <a:pPr marL="285750" lvl="0" indent="-285750">
              <a:lnSpc>
                <a:spcPct val="150000"/>
              </a:lnSpc>
              <a:buClr>
                <a:schemeClr val="dk1"/>
              </a:buClr>
              <a:buSzPts val="1800"/>
              <a:buFont typeface="Arial"/>
              <a:buChar char="•"/>
            </a:pPr>
            <a:r>
              <a:rPr lang="tr-TR" sz="2200" dirty="0">
                <a:ea typeface="Calibri" panose="020F0502020204030204" pitchFamily="34" charset="0"/>
                <a:cs typeface="Calibri" panose="020F0502020204030204" pitchFamily="34" charset="0"/>
                <a:sym typeface="Calibri"/>
              </a:rPr>
              <a:t>Çevrim içi para harcamak ve banka hesaplarına erişim daha kolaydır,</a:t>
            </a:r>
          </a:p>
          <a:p>
            <a:pPr marL="285750" lvl="0" indent="-285750">
              <a:lnSpc>
                <a:spcPct val="150000"/>
              </a:lnSpc>
              <a:buClr>
                <a:schemeClr val="dk1"/>
              </a:buClr>
              <a:buSzPts val="1800"/>
              <a:buFont typeface="Arial"/>
              <a:buChar char="•"/>
            </a:pPr>
            <a:r>
              <a:rPr lang="tr-TR" sz="2200" dirty="0">
                <a:ea typeface="Calibri" panose="020F0502020204030204" pitchFamily="34" charset="0"/>
                <a:cs typeface="Calibri" panose="020F0502020204030204" pitchFamily="34" charset="0"/>
                <a:sym typeface="Calibri"/>
              </a:rPr>
              <a:t>Kişi alkol veya madde kullanımı sonrası çevrim içi kumar oynayabilir.</a:t>
            </a:r>
            <a:endParaRPr lang="tr-TR" sz="2200" dirty="0">
              <a:ea typeface="Calibri" panose="020F0502020204030204" pitchFamily="34" charset="0"/>
              <a:cs typeface="Calibri" panose="020F0502020204030204" pitchFamily="34" charset="0"/>
            </a:endParaRPr>
          </a:p>
          <a:p>
            <a:pPr lvl="0"/>
            <a:endParaRPr lang="tr-TR" sz="1600" dirty="0">
              <a:solidFill>
                <a:schemeClr val="dk1"/>
              </a:solidFill>
              <a:latin typeface="Calibri"/>
              <a:ea typeface="Calibri"/>
              <a:cs typeface="Calibri"/>
              <a:sym typeface="Calibri"/>
            </a:endParaRPr>
          </a:p>
        </p:txBody>
      </p:sp>
      <p:pic>
        <p:nvPicPr>
          <p:cNvPr id="5" name="Picture 1">
            <a:extLst>
              <a:ext uri="{FF2B5EF4-FFF2-40B4-BE49-F238E27FC236}">
                <a16:creationId xmlns:a16="http://schemas.microsoft.com/office/drawing/2014/main" id="{BDD16058-FEC3-BE1D-626F-A467F3152D1E}"/>
              </a:ext>
            </a:extLst>
          </p:cNvPr>
          <p:cNvPicPr>
            <a:picLocks noChangeAspect="1"/>
          </p:cNvPicPr>
          <p:nvPr/>
        </p:nvPicPr>
        <p:blipFill>
          <a:blip r:embed="rId3">
            <a:duotone>
              <a:schemeClr val="accent3">
                <a:shade val="45000"/>
                <a:satMod val="135000"/>
              </a:schemeClr>
              <a:prstClr val="white"/>
            </a:duotone>
          </a:blip>
          <a:stretch>
            <a:fillRect/>
          </a:stretch>
        </p:blipFill>
        <p:spPr>
          <a:xfrm>
            <a:off x="8523871" y="1931315"/>
            <a:ext cx="2695834" cy="2995370"/>
          </a:xfrm>
          <a:prstGeom prst="rect">
            <a:avLst/>
          </a:prstGeom>
        </p:spPr>
      </p:pic>
    </p:spTree>
    <p:extLst>
      <p:ext uri="{BB962C8B-B14F-4D97-AF65-F5344CB8AC3E}">
        <p14:creationId xmlns:p14="http://schemas.microsoft.com/office/powerpoint/2010/main" val="296910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3BC10-B8F6-F8BC-97A1-690921E19B89}"/>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15B2FD70-FA43-D69F-C39D-7A0A0028FDEE}"/>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ÇEVRİM İÇİ KUMAR OYUNLARI</a:t>
            </a:r>
            <a:endParaRPr lang="tr-TR" sz="2800" dirty="0">
              <a:solidFill>
                <a:srgbClr val="114533"/>
              </a:solidFill>
            </a:endParaRPr>
          </a:p>
        </p:txBody>
      </p:sp>
      <p:sp>
        <p:nvSpPr>
          <p:cNvPr id="3" name="Metin kutusu 2">
            <a:extLst>
              <a:ext uri="{FF2B5EF4-FFF2-40B4-BE49-F238E27FC236}">
                <a16:creationId xmlns:a16="http://schemas.microsoft.com/office/drawing/2014/main" id="{505FFC9B-EEE2-7195-A50C-7C1BA8DA30A6}"/>
              </a:ext>
            </a:extLst>
          </p:cNvPr>
          <p:cNvSpPr txBox="1"/>
          <p:nvPr/>
        </p:nvSpPr>
        <p:spPr>
          <a:xfrm>
            <a:off x="193116" y="1375938"/>
            <a:ext cx="10878296" cy="4106124"/>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sym typeface="Calibri"/>
              </a:rPr>
              <a:t>Kumar ile dijital oyunlar arasındaki sınırlar bulanıklaşmıştır; bazı uygulamaların kumar mı yoksa oyun mu olduğunu anlamak zorlaşmıştır. Örneğin; e-spor ve sanal bahisler, fantezi sporları, oyun mekan içi bahisler vb.</a:t>
            </a:r>
          </a:p>
          <a:p>
            <a:pPr marL="342900" lvl="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sym typeface="Calibri"/>
              </a:rPr>
              <a:t>Para karşılığı olmayan kumar türü oyunlar yaygınlaşmıştır. Örneğin; daha önce para için kumar oynamamış ergenlerde poker oynanması, 12 ay sonra para ile poker oynanmasını ön gördüğünü göstermiştir. </a:t>
            </a:r>
          </a:p>
          <a:p>
            <a:pPr marL="342900" lvl="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sym typeface="Calibri"/>
              </a:rPr>
              <a:t>Bazı çevrim içi oyunlardaki ganimet kutularının kumara bir geçiş penceresi açtığı görülmektedir. Bazı ülkelerde bu konuda düzenlemeler yapılmaktadır.</a:t>
            </a:r>
          </a:p>
        </p:txBody>
      </p:sp>
    </p:spTree>
    <p:extLst>
      <p:ext uri="{BB962C8B-B14F-4D97-AF65-F5344CB8AC3E}">
        <p14:creationId xmlns:p14="http://schemas.microsoft.com/office/powerpoint/2010/main" val="39842999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33BC10-B8F6-F8BC-97A1-690921E19B89}"/>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15B2FD70-FA43-D69F-C39D-7A0A0028FDEE}"/>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ÇEVRİM İÇİ KUMAR OYUNLARI</a:t>
            </a:r>
            <a:endParaRPr lang="tr-TR" sz="2800" dirty="0">
              <a:solidFill>
                <a:srgbClr val="114533"/>
              </a:solidFill>
            </a:endParaRPr>
          </a:p>
        </p:txBody>
      </p:sp>
      <p:sp>
        <p:nvSpPr>
          <p:cNvPr id="3" name="Metin kutusu 2">
            <a:extLst>
              <a:ext uri="{FF2B5EF4-FFF2-40B4-BE49-F238E27FC236}">
                <a16:creationId xmlns:a16="http://schemas.microsoft.com/office/drawing/2014/main" id="{505FFC9B-EEE2-7195-A50C-7C1BA8DA30A6}"/>
              </a:ext>
            </a:extLst>
          </p:cNvPr>
          <p:cNvSpPr txBox="1"/>
          <p:nvPr/>
        </p:nvSpPr>
        <p:spPr>
          <a:xfrm>
            <a:off x="193116" y="1438692"/>
            <a:ext cx="10878296" cy="4613955"/>
          </a:xfrm>
          <a:prstGeom prst="rect">
            <a:avLst/>
          </a:prstGeom>
          <a:noFill/>
        </p:spPr>
        <p:txBody>
          <a:bodyPr wrap="square" rtlCol="0">
            <a:spAutoFit/>
          </a:bodyPr>
          <a:lstStyle/>
          <a:p>
            <a:pPr>
              <a:lnSpc>
                <a:spcPct val="150000"/>
              </a:lnSpc>
            </a:pPr>
            <a:r>
              <a:rPr lang="tr-TR" sz="2200" b="1" dirty="0">
                <a:ea typeface="Calibri" panose="020F0502020204030204" pitchFamily="34" charset="0"/>
                <a:cs typeface="Calibri" panose="020F0502020204030204" pitchFamily="34" charset="0"/>
              </a:rPr>
              <a:t>Oyun Benzeri Kumar Oynama:</a:t>
            </a:r>
          </a:p>
          <a:p>
            <a:pPr>
              <a:lnSpc>
                <a:spcPct val="150000"/>
              </a:lnSpc>
            </a:pPr>
            <a:r>
              <a:rPr lang="tr-TR" sz="2200" dirty="0">
                <a:ea typeface="Calibri" panose="020F0502020204030204" pitchFamily="34" charset="0"/>
                <a:cs typeface="Calibri" panose="020F0502020204030204" pitchFamily="34" charset="0"/>
              </a:rPr>
              <a:t>Bazı elektronik oyun makineleri bir beceri öğesi içerirken diğerleri becerinin dahil olduğu izlenimini artıran özellikler içermektedir. Bu kapsamda sosyal video oyunları (</a:t>
            </a:r>
            <a:r>
              <a:rPr lang="tr-TR" sz="2200" dirty="0" err="1">
                <a:ea typeface="Calibri" panose="020F0502020204030204" pitchFamily="34" charset="0"/>
                <a:cs typeface="Calibri" panose="020F0502020204030204" pitchFamily="34" charset="0"/>
              </a:rPr>
              <a:t>monopoly</a:t>
            </a:r>
            <a:r>
              <a:rPr lang="tr-TR" sz="2200" dirty="0">
                <a:ea typeface="Calibri" panose="020F0502020204030204" pitchFamily="34" charset="0"/>
                <a:cs typeface="Calibri" panose="020F0502020204030204" pitchFamily="34" charset="0"/>
              </a:rPr>
              <a:t>) ve televizyon şovları (çarkıfelek) gibi temalar kullanılmaktadır.</a:t>
            </a:r>
          </a:p>
          <a:p>
            <a:pPr>
              <a:lnSpc>
                <a:spcPct val="150000"/>
              </a:lnSpc>
            </a:pPr>
            <a:endParaRPr lang="tr-TR" sz="2200" dirty="0">
              <a:ea typeface="Calibri" panose="020F0502020204030204" pitchFamily="34" charset="0"/>
              <a:cs typeface="Calibri" panose="020F0502020204030204" pitchFamily="34" charset="0"/>
            </a:endParaRPr>
          </a:p>
          <a:p>
            <a:pPr lvl="0">
              <a:lnSpc>
                <a:spcPct val="150000"/>
              </a:lnSpc>
            </a:pPr>
            <a:r>
              <a:rPr lang="tr-TR" sz="2200" b="1" dirty="0">
                <a:ea typeface="Calibri" panose="020F0502020204030204" pitchFamily="34" charset="0"/>
                <a:cs typeface="Calibri" panose="020F0502020204030204" pitchFamily="34" charset="0"/>
                <a:sym typeface="Calibri"/>
              </a:rPr>
              <a:t>Kumar Benzeri Oyun Oynama:</a:t>
            </a:r>
          </a:p>
          <a:p>
            <a:pPr lvl="0">
              <a:lnSpc>
                <a:spcPct val="150000"/>
              </a:lnSpc>
            </a:pPr>
            <a:r>
              <a:rPr lang="tr-TR" sz="2200" dirty="0">
                <a:ea typeface="Calibri" panose="020F0502020204030204" pitchFamily="34" charset="0"/>
                <a:cs typeface="Calibri" panose="020F0502020204030204" pitchFamily="34" charset="0"/>
                <a:sym typeface="Calibri"/>
              </a:rPr>
              <a:t>Kumarla ilişkili unsurların video oyunları içinde mini kumar oyunları (büyük bir şehirde geçen bir oyunda binalarda slot makinelerinin olması) ve ganimet kutuları şeklinde kullanılması örnek verilebilir. </a:t>
            </a:r>
          </a:p>
        </p:txBody>
      </p:sp>
    </p:spTree>
    <p:extLst>
      <p:ext uri="{BB962C8B-B14F-4D97-AF65-F5344CB8AC3E}">
        <p14:creationId xmlns:p14="http://schemas.microsoft.com/office/powerpoint/2010/main" val="975522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5A90CC-CF3F-ED0A-15E4-C8F720DEE226}"/>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72E5AC0B-6253-FDBB-65C6-9429D76E1BF1}"/>
              </a:ext>
            </a:extLst>
          </p:cNvPr>
          <p:cNvSpPr txBox="1"/>
          <p:nvPr/>
        </p:nvSpPr>
        <p:spPr>
          <a:xfrm>
            <a:off x="1813283" y="1859339"/>
            <a:ext cx="8565433" cy="3139321"/>
          </a:xfrm>
          <a:prstGeom prst="rect">
            <a:avLst/>
          </a:prstGeom>
          <a:noFill/>
        </p:spPr>
        <p:txBody>
          <a:bodyPr wrap="square" rtlCol="0">
            <a:spAutoFit/>
          </a:bodyPr>
          <a:lstStyle/>
          <a:p>
            <a:r>
              <a:rPr lang="tr-TR" sz="6600" b="1" dirty="0">
                <a:solidFill>
                  <a:srgbClr val="114533"/>
                </a:solidFill>
              </a:rPr>
              <a:t>KUMAR BAĞIMLILIĞINA YOL AÇAN NEDENLER</a:t>
            </a:r>
            <a:endParaRPr lang="tr-TR" sz="6600" dirty="0">
              <a:solidFill>
                <a:srgbClr val="114533"/>
              </a:solidFill>
            </a:endParaRPr>
          </a:p>
        </p:txBody>
      </p:sp>
    </p:spTree>
    <p:extLst>
      <p:ext uri="{BB962C8B-B14F-4D97-AF65-F5344CB8AC3E}">
        <p14:creationId xmlns:p14="http://schemas.microsoft.com/office/powerpoint/2010/main" val="193677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73E27-5F22-2619-982D-6EFB3CF76265}"/>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9793AA4B-C2DB-9EE6-2748-A7E27D145540}"/>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SUNUM İÇERİĞİ</a:t>
            </a:r>
            <a:endParaRPr lang="tr-TR" sz="2800" dirty="0">
              <a:solidFill>
                <a:srgbClr val="114533"/>
              </a:solidFill>
            </a:endParaRPr>
          </a:p>
        </p:txBody>
      </p:sp>
      <p:sp>
        <p:nvSpPr>
          <p:cNvPr id="6" name="Metin kutusu 5">
            <a:extLst>
              <a:ext uri="{FF2B5EF4-FFF2-40B4-BE49-F238E27FC236}">
                <a16:creationId xmlns:a16="http://schemas.microsoft.com/office/drawing/2014/main" id="{84196B72-78E2-4DF1-C2D3-E1DD0142364D}"/>
              </a:ext>
            </a:extLst>
          </p:cNvPr>
          <p:cNvSpPr txBox="1"/>
          <p:nvPr/>
        </p:nvSpPr>
        <p:spPr>
          <a:xfrm>
            <a:off x="193118" y="828309"/>
            <a:ext cx="5024342" cy="562961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rPr>
              <a:t>Kumar Bağımlılığının Tanımlanması</a:t>
            </a:r>
          </a:p>
          <a:p>
            <a:pPr marL="34290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rPr>
              <a:t>Kumar Türleri</a:t>
            </a:r>
          </a:p>
          <a:p>
            <a:pPr marL="34290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rPr>
              <a:t>Kumar Oynama Sıklığı ve Yaygınlığı</a:t>
            </a:r>
          </a:p>
          <a:p>
            <a:pPr marL="34290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rPr>
              <a:t>Kumar Bağımlılığına Yol Açan Nedenler</a:t>
            </a:r>
          </a:p>
          <a:p>
            <a:pPr marL="34290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rPr>
              <a:t>Kumar Bağımlılığında Bilişsel Çarpıtmalar</a:t>
            </a:r>
          </a:p>
          <a:p>
            <a:pPr marL="34290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rPr>
              <a:t>Kumar Bağımlılığında Riskler</a:t>
            </a:r>
          </a:p>
          <a:p>
            <a:pPr marL="34290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rPr>
              <a:t>Kumar Oynamanın Ruhsal ve Bedensel Etkileri</a:t>
            </a:r>
          </a:p>
          <a:p>
            <a:pPr marL="34290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rPr>
              <a:t>Kumar Bağımlılığında Süreç Gelişimi</a:t>
            </a:r>
          </a:p>
        </p:txBody>
      </p:sp>
      <p:sp>
        <p:nvSpPr>
          <p:cNvPr id="2" name="Metin kutusu 1">
            <a:extLst>
              <a:ext uri="{FF2B5EF4-FFF2-40B4-BE49-F238E27FC236}">
                <a16:creationId xmlns:a16="http://schemas.microsoft.com/office/drawing/2014/main" id="{02250ADA-7F07-5AD8-8499-C2C238F3BE78}"/>
              </a:ext>
            </a:extLst>
          </p:cNvPr>
          <p:cNvSpPr txBox="1"/>
          <p:nvPr/>
        </p:nvSpPr>
        <p:spPr>
          <a:xfrm>
            <a:off x="5647765" y="826531"/>
            <a:ext cx="5190565" cy="5629618"/>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rPr>
              <a:t>Kumar Bağımlılığına Eşlik Eden Psikiyatrik Bozukluklar</a:t>
            </a:r>
          </a:p>
          <a:p>
            <a:pPr marL="34290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rPr>
              <a:t>Kumar Hakkında Mitler ve Gerçekler</a:t>
            </a:r>
          </a:p>
          <a:p>
            <a:pPr marL="34290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rPr>
              <a:t>Çevrim içi Kumar Oyunları</a:t>
            </a:r>
          </a:p>
          <a:p>
            <a:pPr marL="34290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rPr>
              <a:t>Kumar Bağımlılığında Koruma ve Önleme Yöntemleri</a:t>
            </a:r>
          </a:p>
          <a:p>
            <a:pPr marL="34290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rPr>
              <a:t>Çocuk ve Gençleri Kumar Bağımlılığından Korumak için Öneriler</a:t>
            </a:r>
          </a:p>
          <a:p>
            <a:pPr marL="34290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rPr>
              <a:t>Kumar ve Aile</a:t>
            </a:r>
          </a:p>
          <a:p>
            <a:pPr marL="34290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rPr>
              <a:t>Kumar Bağımlılığında Yasal Konular</a:t>
            </a:r>
          </a:p>
          <a:p>
            <a:pPr marL="34290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rPr>
              <a:t>Diğer Davranışsal Bağımlılıklar</a:t>
            </a:r>
          </a:p>
        </p:txBody>
      </p:sp>
    </p:spTree>
    <p:extLst>
      <p:ext uri="{BB962C8B-B14F-4D97-AF65-F5344CB8AC3E}">
        <p14:creationId xmlns:p14="http://schemas.microsoft.com/office/powerpoint/2010/main" val="21007663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0EA2FC-53A1-50BC-B7B3-E0CD8392E1BF}"/>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82D0C00B-CF30-29FA-25AE-D17A0DC1A19B}"/>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BİYOLOJİK VE GENETİK NEDENLER</a:t>
            </a:r>
            <a:endParaRPr lang="tr-TR" sz="2800" dirty="0">
              <a:solidFill>
                <a:srgbClr val="114533"/>
              </a:solidFill>
            </a:endParaRPr>
          </a:p>
        </p:txBody>
      </p:sp>
      <p:sp>
        <p:nvSpPr>
          <p:cNvPr id="3" name="Metin kutusu 2">
            <a:extLst>
              <a:ext uri="{FF2B5EF4-FFF2-40B4-BE49-F238E27FC236}">
                <a16:creationId xmlns:a16="http://schemas.microsoft.com/office/drawing/2014/main" id="{FC1BB2C2-378F-B3A5-F10E-B378B96A91EA}"/>
              </a:ext>
            </a:extLst>
          </p:cNvPr>
          <p:cNvSpPr txBox="1"/>
          <p:nvPr/>
        </p:nvSpPr>
        <p:spPr>
          <a:xfrm>
            <a:off x="193116" y="1169582"/>
            <a:ext cx="6754531" cy="2074799"/>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rPr>
              <a:t>Dopaminerjik sistem aktivasyonundaki değişiklikler, </a:t>
            </a:r>
          </a:p>
          <a:p>
            <a:pPr marL="34290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rPr>
              <a:t>Serotonerjik sistemdeki işlev bozuklukları,</a:t>
            </a:r>
          </a:p>
          <a:p>
            <a:pPr marL="34290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rPr>
              <a:t>Noradrenerjik sistemlerin merkezinde oluşan bozukluk. </a:t>
            </a:r>
          </a:p>
        </p:txBody>
      </p:sp>
      <p:pic>
        <p:nvPicPr>
          <p:cNvPr id="4" name="Resim 3">
            <a:extLst>
              <a:ext uri="{FF2B5EF4-FFF2-40B4-BE49-F238E27FC236}">
                <a16:creationId xmlns:a16="http://schemas.microsoft.com/office/drawing/2014/main" id="{80655327-4A38-8E63-E78F-BA4129AD445F}"/>
              </a:ext>
            </a:extLst>
          </p:cNvPr>
          <p:cNvPicPr>
            <a:picLocks noChangeAspect="1"/>
          </p:cNvPicPr>
          <p:nvPr/>
        </p:nvPicPr>
        <p:blipFill>
          <a:blip r:embed="rId3"/>
          <a:stretch>
            <a:fillRect/>
          </a:stretch>
        </p:blipFill>
        <p:spPr>
          <a:xfrm rot="5400000">
            <a:off x="7260211" y="2080170"/>
            <a:ext cx="2353728" cy="4682151"/>
          </a:xfrm>
          <a:prstGeom prst="rect">
            <a:avLst/>
          </a:prstGeom>
        </p:spPr>
      </p:pic>
    </p:spTree>
    <p:extLst>
      <p:ext uri="{BB962C8B-B14F-4D97-AF65-F5344CB8AC3E}">
        <p14:creationId xmlns:p14="http://schemas.microsoft.com/office/powerpoint/2010/main" val="221960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08CC57-D7B6-0BDE-EAF7-1A8D79A245F1}"/>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3B2A8578-5A44-7D05-6D58-E462F933A9BF}"/>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SOSYAL VE ÇEVRESEL NEDENLER</a:t>
            </a:r>
          </a:p>
        </p:txBody>
      </p:sp>
      <p:sp>
        <p:nvSpPr>
          <p:cNvPr id="3" name="Metin kutusu 2">
            <a:extLst>
              <a:ext uri="{FF2B5EF4-FFF2-40B4-BE49-F238E27FC236}">
                <a16:creationId xmlns:a16="http://schemas.microsoft.com/office/drawing/2014/main" id="{FC5F5E85-3CD2-2985-E6A8-5A81D5D96206}"/>
              </a:ext>
            </a:extLst>
          </p:cNvPr>
          <p:cNvSpPr txBox="1"/>
          <p:nvPr/>
        </p:nvSpPr>
        <p:spPr>
          <a:xfrm>
            <a:off x="193116" y="1329071"/>
            <a:ext cx="8259768" cy="461402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rPr>
              <a:t>Sosyal refah düzeyi, ikamet edilen yerin özellikleri,</a:t>
            </a:r>
          </a:p>
          <a:p>
            <a:pPr marL="34290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rPr>
              <a:t>Çocukluk döneminde yaşanan olumsuz deneyimler,</a:t>
            </a:r>
          </a:p>
          <a:p>
            <a:pPr marL="34290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rPr>
              <a:t>Ebeveynlerin ergenler üzerindeki gözlem ve denetim düşüklüğü</a:t>
            </a:r>
          </a:p>
          <a:p>
            <a:pPr marL="34290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rPr>
              <a:t>7 ile 12. sınıf arasında 2336 ergen kumar bağımlısı ile gerçekleştirilen bir çalışmanın sonucuna göre sorunlu kumar oynayan kişilerin düşük aile ve sosyal destek algısına sahip oldukları, madde kullanım ve davranış sorunları, aile problemleri ve ailenin kumar oynama davranışları görülmüştür. </a:t>
            </a:r>
          </a:p>
          <a:p>
            <a:pPr marL="342900" indent="-342900">
              <a:lnSpc>
                <a:spcPct val="150000"/>
              </a:lnSpc>
              <a:buFont typeface="Arial" panose="020B0604020202020204" pitchFamily="34" charset="0"/>
              <a:buChar char="•"/>
            </a:pPr>
            <a:endParaRPr lang="tr-TR" sz="2200" dirty="0">
              <a:ea typeface="Calibri" panose="020F0502020204030204" pitchFamily="34" charset="0"/>
              <a:cs typeface="Calibri" panose="020F0502020204030204" pitchFamily="34" charset="0"/>
            </a:endParaRPr>
          </a:p>
        </p:txBody>
      </p:sp>
      <p:pic>
        <p:nvPicPr>
          <p:cNvPr id="2" name="Resim 1">
            <a:extLst>
              <a:ext uri="{FF2B5EF4-FFF2-40B4-BE49-F238E27FC236}">
                <a16:creationId xmlns:a16="http://schemas.microsoft.com/office/drawing/2014/main" id="{16622D2B-A929-6F1F-AC4F-63D79FB4F1D7}"/>
              </a:ext>
            </a:extLst>
          </p:cNvPr>
          <p:cNvPicPr>
            <a:picLocks noChangeAspect="1"/>
          </p:cNvPicPr>
          <p:nvPr/>
        </p:nvPicPr>
        <p:blipFill>
          <a:blip r:embed="rId3"/>
          <a:stretch>
            <a:fillRect/>
          </a:stretch>
        </p:blipFill>
        <p:spPr>
          <a:xfrm>
            <a:off x="8754540" y="1777606"/>
            <a:ext cx="2783961" cy="3302788"/>
          </a:xfrm>
          <a:prstGeom prst="rect">
            <a:avLst/>
          </a:prstGeom>
        </p:spPr>
      </p:pic>
    </p:spTree>
    <p:extLst>
      <p:ext uri="{BB962C8B-B14F-4D97-AF65-F5344CB8AC3E}">
        <p14:creationId xmlns:p14="http://schemas.microsoft.com/office/powerpoint/2010/main" val="249065874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8471A-1ADB-D4FB-3A8B-4C89435932DE}"/>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7E7A2058-1081-676A-34BE-4BA5BFE06D7F}"/>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PSİKOLOJİK NEDENLER</a:t>
            </a:r>
          </a:p>
        </p:txBody>
      </p:sp>
      <p:sp>
        <p:nvSpPr>
          <p:cNvPr id="3" name="Metin kutusu 2">
            <a:extLst>
              <a:ext uri="{FF2B5EF4-FFF2-40B4-BE49-F238E27FC236}">
                <a16:creationId xmlns:a16="http://schemas.microsoft.com/office/drawing/2014/main" id="{43FCE6A3-B147-2D68-CA92-7FE121A1FCA8}"/>
              </a:ext>
            </a:extLst>
          </p:cNvPr>
          <p:cNvSpPr txBox="1"/>
          <p:nvPr/>
        </p:nvSpPr>
        <p:spPr>
          <a:xfrm>
            <a:off x="193116" y="1329071"/>
            <a:ext cx="8259768" cy="4106189"/>
          </a:xfrm>
          <a:prstGeom prst="rect">
            <a:avLst/>
          </a:prstGeom>
          <a:noFill/>
        </p:spPr>
        <p:txBody>
          <a:bodyPr wrap="square" rtlCol="0">
            <a:spAutoFit/>
          </a:bodyPr>
          <a:lstStyle/>
          <a:p>
            <a:pPr>
              <a:lnSpc>
                <a:spcPct val="150000"/>
              </a:lnSpc>
            </a:pPr>
            <a:r>
              <a:rPr lang="tr-TR" sz="2200" dirty="0">
                <a:ea typeface="Calibri" panose="020F0502020204030204" pitchFamily="34" charset="0"/>
                <a:cs typeface="Calibri" panose="020F0502020204030204" pitchFamily="34" charset="0"/>
              </a:rPr>
              <a:t>Hayattaki sorunlarla, yalnızlıkla ve mutsuzlukla başa çıkmak,</a:t>
            </a:r>
          </a:p>
          <a:p>
            <a:pPr>
              <a:lnSpc>
                <a:spcPct val="150000"/>
              </a:lnSpc>
            </a:pPr>
            <a:r>
              <a:rPr lang="tr-TR" sz="2200" dirty="0">
                <a:ea typeface="Calibri" panose="020F0502020204030204" pitchFamily="34" charset="0"/>
                <a:cs typeface="Calibri" panose="020F0502020204030204" pitchFamily="34" charset="0"/>
              </a:rPr>
              <a:t>Kaçınmacı başa çıkma yöntemlerini kullanmak,</a:t>
            </a:r>
          </a:p>
          <a:p>
            <a:pPr>
              <a:lnSpc>
                <a:spcPct val="150000"/>
              </a:lnSpc>
            </a:pPr>
            <a:r>
              <a:rPr lang="tr-TR" sz="2200" dirty="0">
                <a:ea typeface="Calibri" panose="020F0502020204030204" pitchFamily="34" charset="0"/>
                <a:cs typeface="Calibri" panose="020F0502020204030204" pitchFamily="34" charset="0"/>
              </a:rPr>
              <a:t>Öz-disiplin düşüklüğü, algılanan sosyal desteğin düşüklüğü, yüksek heyecan arayışı ve çarpıtılmış inanışlara sahip olmak.</a:t>
            </a:r>
          </a:p>
          <a:p>
            <a:pPr marL="34290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rPr>
              <a:t>Hırvatistan’da 1372 kadın lise öğrencisi ile gerçekleştirilen bir çalışmanın sonuçlarına bakıldığında en çok; bilişsel sapmalar, ihtimallerin yanlış bir şekilde değerlendirilmesi, kontrol yanılgısı ve batıl inançların kullanıldığı görülmektedir.</a:t>
            </a:r>
          </a:p>
        </p:txBody>
      </p:sp>
      <p:pic>
        <p:nvPicPr>
          <p:cNvPr id="4" name="Resim 3">
            <a:extLst>
              <a:ext uri="{FF2B5EF4-FFF2-40B4-BE49-F238E27FC236}">
                <a16:creationId xmlns:a16="http://schemas.microsoft.com/office/drawing/2014/main" id="{3FC93622-28B7-042B-BD15-7FC5128E227D}"/>
              </a:ext>
            </a:extLst>
          </p:cNvPr>
          <p:cNvPicPr>
            <a:picLocks noChangeAspect="1"/>
          </p:cNvPicPr>
          <p:nvPr/>
        </p:nvPicPr>
        <p:blipFill>
          <a:blip r:embed="rId3"/>
          <a:stretch>
            <a:fillRect/>
          </a:stretch>
        </p:blipFill>
        <p:spPr>
          <a:xfrm flipH="1">
            <a:off x="9080203" y="2019125"/>
            <a:ext cx="2148381" cy="2819750"/>
          </a:xfrm>
          <a:prstGeom prst="rect">
            <a:avLst/>
          </a:prstGeom>
        </p:spPr>
      </p:pic>
    </p:spTree>
    <p:extLst>
      <p:ext uri="{BB962C8B-B14F-4D97-AF65-F5344CB8AC3E}">
        <p14:creationId xmlns:p14="http://schemas.microsoft.com/office/powerpoint/2010/main" val="38926439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0A270C-EF9F-8011-8719-08206E6E920D}"/>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ECD0691F-838C-29ED-441F-693EAFD84AAC}"/>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KUMAR BAĞIMLILIĞINDA BİLİŞSEL ÇARPITMALAR</a:t>
            </a:r>
          </a:p>
        </p:txBody>
      </p:sp>
      <p:pic>
        <p:nvPicPr>
          <p:cNvPr id="2" name="Resim 1">
            <a:extLst>
              <a:ext uri="{FF2B5EF4-FFF2-40B4-BE49-F238E27FC236}">
                <a16:creationId xmlns:a16="http://schemas.microsoft.com/office/drawing/2014/main" id="{BCD8BA17-6B3F-10B8-377D-A12CFEFA7ED1}"/>
              </a:ext>
            </a:extLst>
          </p:cNvPr>
          <p:cNvPicPr>
            <a:picLocks noChangeAspect="1"/>
          </p:cNvPicPr>
          <p:nvPr/>
        </p:nvPicPr>
        <p:blipFill>
          <a:blip r:embed="rId3"/>
          <a:stretch>
            <a:fillRect/>
          </a:stretch>
        </p:blipFill>
        <p:spPr>
          <a:xfrm>
            <a:off x="584792" y="1254625"/>
            <a:ext cx="10874816" cy="4734696"/>
          </a:xfrm>
          <a:prstGeom prst="rect">
            <a:avLst/>
          </a:prstGeom>
        </p:spPr>
      </p:pic>
    </p:spTree>
    <p:extLst>
      <p:ext uri="{BB962C8B-B14F-4D97-AF65-F5344CB8AC3E}">
        <p14:creationId xmlns:p14="http://schemas.microsoft.com/office/powerpoint/2010/main" val="93404348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1FD62-A5AD-F404-1894-8A626F1B91C1}"/>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6BFB8F12-2D35-DE80-C169-9CBA13B30389}"/>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KUMAR BAĞIMLILIĞINDA BİLİŞSEL ÇARPITMALAR</a:t>
            </a:r>
          </a:p>
        </p:txBody>
      </p:sp>
      <p:pic>
        <p:nvPicPr>
          <p:cNvPr id="3" name="Resim 2">
            <a:extLst>
              <a:ext uri="{FF2B5EF4-FFF2-40B4-BE49-F238E27FC236}">
                <a16:creationId xmlns:a16="http://schemas.microsoft.com/office/drawing/2014/main" id="{ADEBFC95-ADF6-E491-947E-371C4F147A1E}"/>
              </a:ext>
            </a:extLst>
          </p:cNvPr>
          <p:cNvPicPr>
            <a:picLocks noChangeAspect="1"/>
          </p:cNvPicPr>
          <p:nvPr/>
        </p:nvPicPr>
        <p:blipFill>
          <a:blip r:embed="rId3"/>
          <a:stretch>
            <a:fillRect/>
          </a:stretch>
        </p:blipFill>
        <p:spPr>
          <a:xfrm>
            <a:off x="771188" y="1303273"/>
            <a:ext cx="10649624" cy="4714104"/>
          </a:xfrm>
          <a:prstGeom prst="rect">
            <a:avLst/>
          </a:prstGeom>
        </p:spPr>
      </p:pic>
    </p:spTree>
    <p:extLst>
      <p:ext uri="{BB962C8B-B14F-4D97-AF65-F5344CB8AC3E}">
        <p14:creationId xmlns:p14="http://schemas.microsoft.com/office/powerpoint/2010/main" val="171827435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699462-6C6F-BD20-D18D-B2A7617FCBB9}"/>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8734AE64-4624-2B84-820C-CCC4184F5F25}"/>
              </a:ext>
            </a:extLst>
          </p:cNvPr>
          <p:cNvSpPr txBox="1"/>
          <p:nvPr/>
        </p:nvSpPr>
        <p:spPr>
          <a:xfrm>
            <a:off x="193116" y="76404"/>
            <a:ext cx="9678672" cy="523220"/>
          </a:xfrm>
          <a:prstGeom prst="rect">
            <a:avLst/>
          </a:prstGeom>
          <a:noFill/>
        </p:spPr>
        <p:txBody>
          <a:bodyPr wrap="square" rtlCol="0">
            <a:spAutoFit/>
          </a:bodyPr>
          <a:lstStyle/>
          <a:p>
            <a:r>
              <a:rPr lang="tr-TR" sz="2800" b="1" dirty="0">
                <a:solidFill>
                  <a:srgbClr val="114533"/>
                </a:solidFill>
              </a:rPr>
              <a:t>KUMAR BAĞIMLILIĞINDA BİLİŞSEL ÇARPITMALAR</a:t>
            </a:r>
          </a:p>
        </p:txBody>
      </p:sp>
      <p:sp>
        <p:nvSpPr>
          <p:cNvPr id="3" name="Metin kutusu 2">
            <a:extLst>
              <a:ext uri="{FF2B5EF4-FFF2-40B4-BE49-F238E27FC236}">
                <a16:creationId xmlns:a16="http://schemas.microsoft.com/office/drawing/2014/main" id="{1C1FC9C2-EF2E-2931-A497-97CA7B33A657}"/>
              </a:ext>
            </a:extLst>
          </p:cNvPr>
          <p:cNvSpPr txBox="1"/>
          <p:nvPr/>
        </p:nvSpPr>
        <p:spPr>
          <a:xfrm>
            <a:off x="193116" y="1329071"/>
            <a:ext cx="8259768" cy="3598357"/>
          </a:xfrm>
          <a:prstGeom prst="rect">
            <a:avLst/>
          </a:prstGeom>
          <a:noFill/>
        </p:spPr>
        <p:txBody>
          <a:bodyPr wrap="square" rtlCol="0">
            <a:spAutoFit/>
          </a:bodyPr>
          <a:lstStyle/>
          <a:p>
            <a:pPr>
              <a:lnSpc>
                <a:spcPct val="150000"/>
              </a:lnSpc>
            </a:pPr>
            <a:r>
              <a:rPr lang="tr-TR" sz="2200" dirty="0">
                <a:ea typeface="Calibri" panose="020F0502020204030204" pitchFamily="34" charset="0"/>
                <a:cs typeface="Calibri" panose="020F0502020204030204" pitchFamily="34" charset="0"/>
              </a:rPr>
              <a:t>Atlantik Kanada’da kumar oyunlarıyla ilgili 920 piyango reklamının incelediği bir araştırmada piyango kumarına yönelik yerleştirilmiş kelimeler, işaretler, mitler ve semboller kullanılarak ‘’kazanma inancı’’</a:t>
            </a:r>
            <a:r>
              <a:rPr lang="tr-TR" sz="2200" dirty="0" err="1">
                <a:ea typeface="Calibri" panose="020F0502020204030204" pitchFamily="34" charset="0"/>
                <a:cs typeface="Calibri" panose="020F0502020204030204" pitchFamily="34" charset="0"/>
              </a:rPr>
              <a:t>nın</a:t>
            </a:r>
            <a:r>
              <a:rPr lang="tr-TR" sz="2200" dirty="0">
                <a:ea typeface="Calibri" panose="020F0502020204030204" pitchFamily="34" charset="0"/>
                <a:cs typeface="Calibri" panose="020F0502020204030204" pitchFamily="34" charset="0"/>
              </a:rPr>
              <a:t> dayatıldığı görülmektedir. Ayrıca bu reklamların içinde güçlü bir bolluk ve kesinlik imgeleri bulunarak ve gerçek kazanma olasılıklarına çok az atıfta bulunularak potansiyel bir kayıp dünyasının görmezden gelinmesi sağlanmıştır. </a:t>
            </a:r>
          </a:p>
        </p:txBody>
      </p:sp>
      <p:pic>
        <p:nvPicPr>
          <p:cNvPr id="2" name="Google Shape;261;p14">
            <a:extLst>
              <a:ext uri="{FF2B5EF4-FFF2-40B4-BE49-F238E27FC236}">
                <a16:creationId xmlns:a16="http://schemas.microsoft.com/office/drawing/2014/main" id="{6D0F5A77-983F-CBF6-E8A8-58FE9B411C36}"/>
              </a:ext>
            </a:extLst>
          </p:cNvPr>
          <p:cNvPicPr preferRelativeResize="0"/>
          <p:nvPr/>
        </p:nvPicPr>
        <p:blipFill rotWithShape="1">
          <a:blip r:embed="rId3">
            <a:alphaModFix/>
          </a:blip>
          <a:srcRect/>
          <a:stretch/>
        </p:blipFill>
        <p:spPr>
          <a:xfrm>
            <a:off x="7760967" y="2495403"/>
            <a:ext cx="4253186" cy="4096303"/>
          </a:xfrm>
          <a:prstGeom prst="rect">
            <a:avLst/>
          </a:prstGeom>
          <a:noFill/>
          <a:ln>
            <a:noFill/>
          </a:ln>
        </p:spPr>
      </p:pic>
    </p:spTree>
    <p:extLst>
      <p:ext uri="{BB962C8B-B14F-4D97-AF65-F5344CB8AC3E}">
        <p14:creationId xmlns:p14="http://schemas.microsoft.com/office/powerpoint/2010/main" val="28115818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47CD2A-9B3E-6B2D-8B8C-1659A3A9562E}"/>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3CAE45FF-B069-0B85-6AA8-4066155B455B}"/>
              </a:ext>
            </a:extLst>
          </p:cNvPr>
          <p:cNvSpPr txBox="1"/>
          <p:nvPr/>
        </p:nvSpPr>
        <p:spPr>
          <a:xfrm>
            <a:off x="1813283" y="1859339"/>
            <a:ext cx="8565433" cy="3139321"/>
          </a:xfrm>
          <a:prstGeom prst="rect">
            <a:avLst/>
          </a:prstGeom>
          <a:noFill/>
        </p:spPr>
        <p:txBody>
          <a:bodyPr wrap="square" rtlCol="0">
            <a:spAutoFit/>
          </a:bodyPr>
          <a:lstStyle/>
          <a:p>
            <a:r>
              <a:rPr lang="tr-TR" sz="6600" b="1" dirty="0">
                <a:solidFill>
                  <a:srgbClr val="114533"/>
                </a:solidFill>
              </a:rPr>
              <a:t>KUMAR OYNAMANIN</a:t>
            </a:r>
          </a:p>
          <a:p>
            <a:r>
              <a:rPr lang="tr-TR" sz="6600" b="1" dirty="0">
                <a:solidFill>
                  <a:srgbClr val="114533"/>
                </a:solidFill>
              </a:rPr>
              <a:t>RUHSAL VE BEDENSEL ETKİLERİ</a:t>
            </a:r>
            <a:endParaRPr lang="tr-TR" sz="6600" dirty="0">
              <a:solidFill>
                <a:srgbClr val="114533"/>
              </a:solidFill>
            </a:endParaRPr>
          </a:p>
        </p:txBody>
      </p:sp>
    </p:spTree>
    <p:extLst>
      <p:ext uri="{BB962C8B-B14F-4D97-AF65-F5344CB8AC3E}">
        <p14:creationId xmlns:p14="http://schemas.microsoft.com/office/powerpoint/2010/main" val="181088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DBF79-C692-251B-F11D-74FDF304DA79}"/>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ED369001-31B0-D80E-B185-7F2106908FEE}"/>
              </a:ext>
            </a:extLst>
          </p:cNvPr>
          <p:cNvSpPr txBox="1"/>
          <p:nvPr/>
        </p:nvSpPr>
        <p:spPr>
          <a:xfrm>
            <a:off x="193116" y="216136"/>
            <a:ext cx="9678672" cy="523220"/>
          </a:xfrm>
          <a:prstGeom prst="rect">
            <a:avLst/>
          </a:prstGeom>
          <a:noFill/>
        </p:spPr>
        <p:txBody>
          <a:bodyPr wrap="square" rtlCol="0">
            <a:spAutoFit/>
          </a:bodyPr>
          <a:lstStyle/>
          <a:p>
            <a:r>
              <a:rPr lang="tr-TR" sz="2800" b="1" dirty="0">
                <a:solidFill>
                  <a:srgbClr val="114533"/>
                </a:solidFill>
              </a:rPr>
              <a:t>KUMAR OYNAMANIN RUHSAL VE BEDENSEL ETKİLERİ</a:t>
            </a:r>
          </a:p>
        </p:txBody>
      </p:sp>
      <p:sp>
        <p:nvSpPr>
          <p:cNvPr id="3" name="Metin kutusu 2">
            <a:extLst>
              <a:ext uri="{FF2B5EF4-FFF2-40B4-BE49-F238E27FC236}">
                <a16:creationId xmlns:a16="http://schemas.microsoft.com/office/drawing/2014/main" id="{D34085C9-1DDE-E51A-44DA-A2C586AF7337}"/>
              </a:ext>
            </a:extLst>
          </p:cNvPr>
          <p:cNvSpPr txBox="1"/>
          <p:nvPr/>
        </p:nvSpPr>
        <p:spPr>
          <a:xfrm>
            <a:off x="3954483" y="1329071"/>
            <a:ext cx="5189517" cy="4662815"/>
          </a:xfrm>
          <a:prstGeom prst="rect">
            <a:avLst/>
          </a:prstGeom>
          <a:noFill/>
        </p:spPr>
        <p:txBody>
          <a:bodyPr wrap="square" rtlCol="0">
            <a:spAutoFit/>
          </a:bodyPr>
          <a:lstStyle/>
          <a:p>
            <a:pPr>
              <a:lnSpc>
                <a:spcPct val="150000"/>
              </a:lnSpc>
            </a:pPr>
            <a:r>
              <a:rPr lang="tr-TR" sz="2200" dirty="0">
                <a:ea typeface="Calibri" panose="020F0502020204030204" pitchFamily="34" charset="0"/>
                <a:cs typeface="Calibri" panose="020F0502020204030204" pitchFamily="34" charset="0"/>
              </a:rPr>
              <a:t>Fiziksel Etkiler:</a:t>
            </a:r>
          </a:p>
          <a:p>
            <a:pPr marL="342900" indent="-342900">
              <a:buFont typeface="Arial" panose="020B0604020202020204" pitchFamily="34" charset="0"/>
              <a:buChar char="•"/>
            </a:pPr>
            <a:r>
              <a:rPr lang="tr-TR" sz="2200" dirty="0">
                <a:ea typeface="Calibri" panose="020F0502020204030204" pitchFamily="34" charset="0"/>
                <a:cs typeface="Calibri" panose="020F0502020204030204" pitchFamily="34" charset="0"/>
              </a:rPr>
              <a:t>Uzun süreli uykusuzluk</a:t>
            </a:r>
          </a:p>
          <a:p>
            <a:pPr marL="342900" indent="-342900">
              <a:buFont typeface="Arial" panose="020B0604020202020204" pitchFamily="34" charset="0"/>
              <a:buChar char="•"/>
            </a:pPr>
            <a:r>
              <a:rPr lang="tr-TR" sz="2200" dirty="0">
                <a:ea typeface="Calibri" panose="020F0502020204030204" pitchFamily="34" charset="0"/>
                <a:cs typeface="Calibri" panose="020F0502020204030204" pitchFamily="34" charset="0"/>
              </a:rPr>
              <a:t>Düzensiz beslenme, obezite</a:t>
            </a:r>
          </a:p>
          <a:p>
            <a:pPr marL="342900" indent="-342900">
              <a:buFont typeface="Arial" panose="020B0604020202020204" pitchFamily="34" charset="0"/>
              <a:buChar char="•"/>
            </a:pPr>
            <a:r>
              <a:rPr lang="tr-TR" sz="2200" dirty="0">
                <a:ea typeface="Calibri" panose="020F0502020204030204" pitchFamily="34" charset="0"/>
                <a:cs typeface="Calibri" panose="020F0502020204030204" pitchFamily="34" charset="0"/>
              </a:rPr>
              <a:t>Kronik stresle ilişkili hipertansiyon, kalp damar hastalıkları, ülser</a:t>
            </a:r>
          </a:p>
          <a:p>
            <a:pPr marL="342900" indent="-342900">
              <a:lnSpc>
                <a:spcPct val="150000"/>
              </a:lnSpc>
              <a:buFont typeface="Arial" panose="020B0604020202020204" pitchFamily="34" charset="0"/>
              <a:buChar char="•"/>
            </a:pPr>
            <a:endParaRPr lang="tr-TR" sz="2200" dirty="0">
              <a:ea typeface="Calibri" panose="020F0502020204030204" pitchFamily="34" charset="0"/>
              <a:cs typeface="Calibri" panose="020F0502020204030204" pitchFamily="34" charset="0"/>
            </a:endParaRPr>
          </a:p>
          <a:p>
            <a:pPr>
              <a:lnSpc>
                <a:spcPct val="150000"/>
              </a:lnSpc>
            </a:pPr>
            <a:r>
              <a:rPr lang="tr-TR" sz="2200" dirty="0">
                <a:ea typeface="Calibri" panose="020F0502020204030204" pitchFamily="34" charset="0"/>
                <a:cs typeface="Calibri" panose="020F0502020204030204" pitchFamily="34" charset="0"/>
              </a:rPr>
              <a:t>Ruhsal Etkiler:</a:t>
            </a:r>
          </a:p>
          <a:p>
            <a:pPr marL="342900" indent="-342900">
              <a:buFont typeface="Arial" panose="020B0604020202020204" pitchFamily="34" charset="0"/>
              <a:buChar char="•"/>
            </a:pPr>
            <a:r>
              <a:rPr lang="tr-TR" sz="2200" dirty="0">
                <a:ea typeface="Calibri" panose="020F0502020204030204" pitchFamily="34" charset="0"/>
                <a:cs typeface="Calibri" panose="020F0502020204030204" pitchFamily="34" charset="0"/>
              </a:rPr>
              <a:t>Depresyon</a:t>
            </a:r>
          </a:p>
          <a:p>
            <a:pPr marL="342900" indent="-342900">
              <a:buFont typeface="Arial" panose="020B0604020202020204" pitchFamily="34" charset="0"/>
              <a:buChar char="•"/>
            </a:pPr>
            <a:r>
              <a:rPr lang="tr-TR" sz="2200" dirty="0">
                <a:ea typeface="Calibri" panose="020F0502020204030204" pitchFamily="34" charset="0"/>
                <a:cs typeface="Calibri" panose="020F0502020204030204" pitchFamily="34" charset="0"/>
              </a:rPr>
              <a:t>Yaygın kaygı bozukluğu</a:t>
            </a:r>
          </a:p>
          <a:p>
            <a:pPr marL="342900" indent="-342900">
              <a:buFont typeface="Arial" panose="020B0604020202020204" pitchFamily="34" charset="0"/>
              <a:buChar char="•"/>
            </a:pPr>
            <a:r>
              <a:rPr lang="tr-TR" sz="2200" dirty="0">
                <a:ea typeface="Calibri" panose="020F0502020204030204" pitchFamily="34" charset="0"/>
                <a:cs typeface="Calibri" panose="020F0502020204030204" pitchFamily="34" charset="0"/>
              </a:rPr>
              <a:t>Takıntılar</a:t>
            </a:r>
          </a:p>
          <a:p>
            <a:pPr marL="342900" indent="-342900">
              <a:buFont typeface="Arial" panose="020B0604020202020204" pitchFamily="34" charset="0"/>
              <a:buChar char="•"/>
            </a:pPr>
            <a:r>
              <a:rPr lang="tr-TR" sz="2200" dirty="0">
                <a:ea typeface="Calibri" panose="020F0502020204030204" pitchFamily="34" charset="0"/>
                <a:cs typeface="Calibri" panose="020F0502020204030204" pitchFamily="34" charset="0"/>
              </a:rPr>
              <a:t>Kişilik bozuklukları</a:t>
            </a:r>
          </a:p>
          <a:p>
            <a:pPr marL="342900" indent="-342900">
              <a:buFont typeface="Arial" panose="020B0604020202020204" pitchFamily="34" charset="0"/>
              <a:buChar char="•"/>
            </a:pPr>
            <a:r>
              <a:rPr lang="tr-TR" sz="2200" dirty="0">
                <a:ea typeface="Calibri" panose="020F0502020204030204" pitchFamily="34" charset="0"/>
                <a:cs typeface="Calibri" panose="020F0502020204030204" pitchFamily="34" charset="0"/>
              </a:rPr>
              <a:t>İntihar girişimleri</a:t>
            </a:r>
          </a:p>
        </p:txBody>
      </p:sp>
      <p:pic>
        <p:nvPicPr>
          <p:cNvPr id="4" name="Resim 3">
            <a:extLst>
              <a:ext uri="{FF2B5EF4-FFF2-40B4-BE49-F238E27FC236}">
                <a16:creationId xmlns:a16="http://schemas.microsoft.com/office/drawing/2014/main" id="{8C31F73B-30CB-F7DE-425A-CBD6FFC5170A}"/>
              </a:ext>
            </a:extLst>
          </p:cNvPr>
          <p:cNvPicPr>
            <a:picLocks noChangeAspect="1"/>
          </p:cNvPicPr>
          <p:nvPr/>
        </p:nvPicPr>
        <p:blipFill>
          <a:blip r:embed="rId3">
            <a:duotone>
              <a:prstClr val="black"/>
              <a:srgbClr val="3AAA35">
                <a:tint val="45000"/>
                <a:satMod val="400000"/>
              </a:srgbClr>
            </a:duotone>
          </a:blip>
          <a:stretch>
            <a:fillRect/>
          </a:stretch>
        </p:blipFill>
        <p:spPr>
          <a:xfrm>
            <a:off x="1455678" y="1702742"/>
            <a:ext cx="1548155" cy="1330646"/>
          </a:xfrm>
          <a:prstGeom prst="rect">
            <a:avLst/>
          </a:prstGeom>
        </p:spPr>
      </p:pic>
      <p:pic>
        <p:nvPicPr>
          <p:cNvPr id="5" name="Resim 4">
            <a:extLst>
              <a:ext uri="{FF2B5EF4-FFF2-40B4-BE49-F238E27FC236}">
                <a16:creationId xmlns:a16="http://schemas.microsoft.com/office/drawing/2014/main" id="{15D79A30-3445-C202-8932-3E23C4BFEB1E}"/>
              </a:ext>
            </a:extLst>
          </p:cNvPr>
          <p:cNvPicPr>
            <a:picLocks noChangeAspect="1"/>
          </p:cNvPicPr>
          <p:nvPr/>
        </p:nvPicPr>
        <p:blipFill>
          <a:blip r:embed="rId4">
            <a:duotone>
              <a:prstClr val="black"/>
              <a:srgbClr val="3AAA35">
                <a:tint val="45000"/>
                <a:satMod val="400000"/>
              </a:srgbClr>
            </a:duotone>
          </a:blip>
          <a:stretch>
            <a:fillRect/>
          </a:stretch>
        </p:blipFill>
        <p:spPr>
          <a:xfrm>
            <a:off x="1521155" y="4057330"/>
            <a:ext cx="1185959" cy="1556571"/>
          </a:xfrm>
          <a:prstGeom prst="rect">
            <a:avLst/>
          </a:prstGeom>
        </p:spPr>
      </p:pic>
    </p:spTree>
    <p:extLst>
      <p:ext uri="{BB962C8B-B14F-4D97-AF65-F5344CB8AC3E}">
        <p14:creationId xmlns:p14="http://schemas.microsoft.com/office/powerpoint/2010/main" val="366909760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111974-20E4-0D62-F7E7-13FAD089EDBB}"/>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DE24A305-7030-8396-EB8E-1C99D6248D2E}"/>
              </a:ext>
            </a:extLst>
          </p:cNvPr>
          <p:cNvSpPr txBox="1"/>
          <p:nvPr/>
        </p:nvSpPr>
        <p:spPr>
          <a:xfrm>
            <a:off x="1171857" y="1859339"/>
            <a:ext cx="9848286" cy="3139321"/>
          </a:xfrm>
          <a:prstGeom prst="rect">
            <a:avLst/>
          </a:prstGeom>
          <a:noFill/>
        </p:spPr>
        <p:txBody>
          <a:bodyPr wrap="square" rtlCol="0">
            <a:spAutoFit/>
          </a:bodyPr>
          <a:lstStyle/>
          <a:p>
            <a:r>
              <a:rPr lang="tr-TR" sz="6600" b="1" dirty="0">
                <a:solidFill>
                  <a:srgbClr val="114533"/>
                </a:solidFill>
              </a:rPr>
              <a:t>KUMAR BAĞIMLILIĞINDA SÜREÇ VE BAĞIMLILIĞIN GELİŞİMİ</a:t>
            </a:r>
            <a:endParaRPr lang="tr-TR" sz="6600" dirty="0">
              <a:solidFill>
                <a:srgbClr val="114533"/>
              </a:solidFill>
            </a:endParaRPr>
          </a:p>
        </p:txBody>
      </p:sp>
    </p:spTree>
    <p:extLst>
      <p:ext uri="{BB962C8B-B14F-4D97-AF65-F5344CB8AC3E}">
        <p14:creationId xmlns:p14="http://schemas.microsoft.com/office/powerpoint/2010/main" val="160998894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oogle Shape;299;p22">
            <a:extLst>
              <a:ext uri="{FF2B5EF4-FFF2-40B4-BE49-F238E27FC236}">
                <a16:creationId xmlns:a16="http://schemas.microsoft.com/office/drawing/2014/main" id="{9A8F6CCB-92FC-3ABA-90AB-FD0CCD580420}"/>
              </a:ext>
            </a:extLst>
          </p:cNvPr>
          <p:cNvGrpSpPr/>
          <p:nvPr/>
        </p:nvGrpSpPr>
        <p:grpSpPr>
          <a:xfrm>
            <a:off x="1604289" y="0"/>
            <a:ext cx="7790752" cy="6878237"/>
            <a:chOff x="4549775" y="1466850"/>
            <a:chExt cx="3092450" cy="3922713"/>
          </a:xfrm>
        </p:grpSpPr>
        <p:sp>
          <p:nvSpPr>
            <p:cNvPr id="5" name="Google Shape;300;p22">
              <a:extLst>
                <a:ext uri="{FF2B5EF4-FFF2-40B4-BE49-F238E27FC236}">
                  <a16:creationId xmlns:a16="http://schemas.microsoft.com/office/drawing/2014/main" id="{F201204E-F534-C77A-9831-65051E3827DE}"/>
                </a:ext>
              </a:extLst>
            </p:cNvPr>
            <p:cNvSpPr/>
            <p:nvPr/>
          </p:nvSpPr>
          <p:spPr>
            <a:xfrm>
              <a:off x="4549775" y="1466850"/>
              <a:ext cx="3092450" cy="3922713"/>
            </a:xfrm>
            <a:custGeom>
              <a:avLst/>
              <a:gdLst/>
              <a:ahLst/>
              <a:cxnLst/>
              <a:rect l="l" t="t" r="r" b="b"/>
              <a:pathLst>
                <a:path w="4410" h="2798" extrusionOk="0">
                  <a:moveTo>
                    <a:pt x="1387" y="2798"/>
                  </a:moveTo>
                  <a:cubicBezTo>
                    <a:pt x="1590" y="2615"/>
                    <a:pt x="2359" y="2534"/>
                    <a:pt x="2876" y="2392"/>
                  </a:cubicBezTo>
                  <a:cubicBezTo>
                    <a:pt x="3505" y="2220"/>
                    <a:pt x="3693" y="2022"/>
                    <a:pt x="3712" y="1825"/>
                  </a:cubicBezTo>
                  <a:cubicBezTo>
                    <a:pt x="3765" y="1299"/>
                    <a:pt x="2623" y="1305"/>
                    <a:pt x="2634" y="1144"/>
                  </a:cubicBezTo>
                  <a:cubicBezTo>
                    <a:pt x="2644" y="1007"/>
                    <a:pt x="3129" y="948"/>
                    <a:pt x="3364" y="921"/>
                  </a:cubicBezTo>
                  <a:cubicBezTo>
                    <a:pt x="3739" y="879"/>
                    <a:pt x="4086" y="784"/>
                    <a:pt x="4107" y="631"/>
                  </a:cubicBezTo>
                  <a:cubicBezTo>
                    <a:pt x="4143" y="377"/>
                    <a:pt x="3608" y="403"/>
                    <a:pt x="3500" y="372"/>
                  </a:cubicBezTo>
                  <a:cubicBezTo>
                    <a:pt x="3181" y="282"/>
                    <a:pt x="3396" y="234"/>
                    <a:pt x="3802" y="184"/>
                  </a:cubicBezTo>
                  <a:cubicBezTo>
                    <a:pt x="4172" y="138"/>
                    <a:pt x="4365" y="106"/>
                    <a:pt x="4410" y="0"/>
                  </a:cubicBezTo>
                  <a:cubicBezTo>
                    <a:pt x="4066" y="0"/>
                    <a:pt x="4066" y="0"/>
                    <a:pt x="4066" y="0"/>
                  </a:cubicBezTo>
                  <a:cubicBezTo>
                    <a:pt x="3945" y="129"/>
                    <a:pt x="2829" y="68"/>
                    <a:pt x="2835" y="306"/>
                  </a:cubicBezTo>
                  <a:cubicBezTo>
                    <a:pt x="2839" y="481"/>
                    <a:pt x="3599" y="506"/>
                    <a:pt x="3594" y="621"/>
                  </a:cubicBezTo>
                  <a:cubicBezTo>
                    <a:pt x="3587" y="771"/>
                    <a:pt x="2144" y="733"/>
                    <a:pt x="1949" y="1104"/>
                  </a:cubicBezTo>
                  <a:cubicBezTo>
                    <a:pt x="1934" y="1133"/>
                    <a:pt x="1938" y="1156"/>
                    <a:pt x="1939" y="1191"/>
                  </a:cubicBezTo>
                  <a:cubicBezTo>
                    <a:pt x="1952" y="1468"/>
                    <a:pt x="2882" y="1583"/>
                    <a:pt x="2829" y="1822"/>
                  </a:cubicBezTo>
                  <a:cubicBezTo>
                    <a:pt x="2783" y="2029"/>
                    <a:pt x="2384" y="1941"/>
                    <a:pt x="1136" y="2243"/>
                  </a:cubicBezTo>
                  <a:cubicBezTo>
                    <a:pt x="939" y="2291"/>
                    <a:pt x="246" y="2452"/>
                    <a:pt x="0" y="2685"/>
                  </a:cubicBezTo>
                  <a:cubicBezTo>
                    <a:pt x="0" y="2798"/>
                    <a:pt x="0" y="2798"/>
                    <a:pt x="0" y="2798"/>
                  </a:cubicBezTo>
                  <a:lnTo>
                    <a:pt x="1387" y="2798"/>
                  </a:lnTo>
                  <a:close/>
                </a:path>
              </a:pathLst>
            </a:custGeom>
            <a:solidFill>
              <a:schemeClr val="dk2"/>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6" name="Google Shape;301;p22">
              <a:extLst>
                <a:ext uri="{FF2B5EF4-FFF2-40B4-BE49-F238E27FC236}">
                  <a16:creationId xmlns:a16="http://schemas.microsoft.com/office/drawing/2014/main" id="{6A4D9669-8590-D261-ABAD-DFBD3D07B629}"/>
                </a:ext>
              </a:extLst>
            </p:cNvPr>
            <p:cNvSpPr/>
            <p:nvPr/>
          </p:nvSpPr>
          <p:spPr>
            <a:xfrm>
              <a:off x="4549775" y="1466850"/>
              <a:ext cx="3081338" cy="3763963"/>
            </a:xfrm>
            <a:custGeom>
              <a:avLst/>
              <a:gdLst/>
              <a:ahLst/>
              <a:cxnLst/>
              <a:rect l="l" t="t" r="r" b="b"/>
              <a:pathLst>
                <a:path w="4395" h="2685" extrusionOk="0">
                  <a:moveTo>
                    <a:pt x="1387" y="2685"/>
                  </a:moveTo>
                  <a:cubicBezTo>
                    <a:pt x="1590" y="2508"/>
                    <a:pt x="2359" y="2429"/>
                    <a:pt x="2876" y="2292"/>
                  </a:cubicBezTo>
                  <a:cubicBezTo>
                    <a:pt x="3505" y="2125"/>
                    <a:pt x="3714" y="1934"/>
                    <a:pt x="3712" y="1742"/>
                  </a:cubicBezTo>
                  <a:cubicBezTo>
                    <a:pt x="3708" y="1359"/>
                    <a:pt x="2623" y="1238"/>
                    <a:pt x="2634" y="1082"/>
                  </a:cubicBezTo>
                  <a:cubicBezTo>
                    <a:pt x="2644" y="949"/>
                    <a:pt x="3129" y="892"/>
                    <a:pt x="3364" y="866"/>
                  </a:cubicBezTo>
                  <a:cubicBezTo>
                    <a:pt x="3739" y="825"/>
                    <a:pt x="4110" y="735"/>
                    <a:pt x="4107" y="585"/>
                  </a:cubicBezTo>
                  <a:cubicBezTo>
                    <a:pt x="4104" y="397"/>
                    <a:pt x="3608" y="364"/>
                    <a:pt x="3500" y="334"/>
                  </a:cubicBezTo>
                  <a:cubicBezTo>
                    <a:pt x="3181" y="247"/>
                    <a:pt x="3396" y="202"/>
                    <a:pt x="3802" y="152"/>
                  </a:cubicBezTo>
                  <a:cubicBezTo>
                    <a:pt x="4266" y="94"/>
                    <a:pt x="4362" y="62"/>
                    <a:pt x="4395" y="0"/>
                  </a:cubicBezTo>
                  <a:cubicBezTo>
                    <a:pt x="4033" y="0"/>
                    <a:pt x="4033" y="0"/>
                    <a:pt x="4033" y="0"/>
                  </a:cubicBezTo>
                  <a:cubicBezTo>
                    <a:pt x="3907" y="77"/>
                    <a:pt x="2921" y="89"/>
                    <a:pt x="2840" y="270"/>
                  </a:cubicBezTo>
                  <a:cubicBezTo>
                    <a:pt x="2773" y="419"/>
                    <a:pt x="3599" y="464"/>
                    <a:pt x="3594" y="575"/>
                  </a:cubicBezTo>
                  <a:cubicBezTo>
                    <a:pt x="3585" y="751"/>
                    <a:pt x="2014" y="702"/>
                    <a:pt x="1940" y="1122"/>
                  </a:cubicBezTo>
                  <a:cubicBezTo>
                    <a:pt x="1893" y="1387"/>
                    <a:pt x="2882" y="1508"/>
                    <a:pt x="2829" y="1739"/>
                  </a:cubicBezTo>
                  <a:cubicBezTo>
                    <a:pt x="2783" y="1940"/>
                    <a:pt x="2384" y="1854"/>
                    <a:pt x="1136" y="2147"/>
                  </a:cubicBezTo>
                  <a:cubicBezTo>
                    <a:pt x="907" y="2200"/>
                    <a:pt x="169" y="2442"/>
                    <a:pt x="0" y="2685"/>
                  </a:cubicBezTo>
                  <a:lnTo>
                    <a:pt x="1387" y="2685"/>
                  </a:lnTo>
                  <a:close/>
                </a:path>
              </a:pathLst>
            </a:custGeom>
            <a:solidFill>
              <a:srgbClr val="191919"/>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grpSp>
      <p:sp>
        <p:nvSpPr>
          <p:cNvPr id="10" name="Google Shape;386;p22">
            <a:extLst>
              <a:ext uri="{FF2B5EF4-FFF2-40B4-BE49-F238E27FC236}">
                <a16:creationId xmlns:a16="http://schemas.microsoft.com/office/drawing/2014/main" id="{F628E793-807C-DF0D-72FC-842FE3FB35CF}"/>
              </a:ext>
            </a:extLst>
          </p:cNvPr>
          <p:cNvSpPr txBox="1"/>
          <p:nvPr/>
        </p:nvSpPr>
        <p:spPr>
          <a:xfrm>
            <a:off x="8467282" y="1004079"/>
            <a:ext cx="2760557" cy="400063"/>
          </a:xfrm>
          <a:prstGeom prst="rect">
            <a:avLst/>
          </a:prstGeom>
          <a:noFill/>
          <a:ln>
            <a:noFill/>
          </a:ln>
        </p:spPr>
        <p:txBody>
          <a:bodyPr spcFirstLastPara="1" wrap="square" lIns="91419" tIns="45697" rIns="91419" bIns="45697" anchor="t" anchorCtr="0">
            <a:spAutoFit/>
          </a:bodyPr>
          <a:lstStyle/>
          <a:p>
            <a:pPr algn="ctr"/>
            <a:r>
              <a:rPr lang="tr-TR" sz="2000" b="1" dirty="0">
                <a:solidFill>
                  <a:schemeClr val="bg2">
                    <a:lumMod val="50000"/>
                  </a:schemeClr>
                </a:solidFill>
                <a:latin typeface="Aptos" panose="020B0004020202020204" pitchFamily="34" charset="0"/>
                <a:ea typeface="Calibri" panose="020F0502020204030204" pitchFamily="34" charset="0"/>
                <a:cs typeface="Calibri" panose="020F0502020204030204" pitchFamily="34" charset="0"/>
                <a:sym typeface="Calibri"/>
              </a:rPr>
              <a:t>ÇARESİZLİK</a:t>
            </a:r>
            <a:endParaRPr sz="2000" b="1" dirty="0">
              <a:solidFill>
                <a:schemeClr val="bg2">
                  <a:lumMod val="50000"/>
                </a:schemeClr>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11" name="Google Shape;383;p22">
            <a:extLst>
              <a:ext uri="{FF2B5EF4-FFF2-40B4-BE49-F238E27FC236}">
                <a16:creationId xmlns:a16="http://schemas.microsoft.com/office/drawing/2014/main" id="{24BE5EA7-0721-262F-CD85-DFC92665DBE0}"/>
              </a:ext>
            </a:extLst>
          </p:cNvPr>
          <p:cNvSpPr/>
          <p:nvPr/>
        </p:nvSpPr>
        <p:spPr>
          <a:xfrm>
            <a:off x="9107411" y="1415163"/>
            <a:ext cx="1480300" cy="45719"/>
          </a:xfrm>
          <a:prstGeom prst="rect">
            <a:avLst/>
          </a:prstGeom>
          <a:solidFill>
            <a:schemeClr val="accent6"/>
          </a:solidFill>
          <a:ln>
            <a:noFill/>
          </a:ln>
        </p:spPr>
        <p:txBody>
          <a:bodyPr spcFirstLastPara="1" wrap="square" lIns="91419" tIns="45697" rIns="91419" bIns="45697" anchor="ctr" anchorCtr="0">
            <a:noAutofit/>
          </a:bodyPr>
          <a:lstStyle/>
          <a:p>
            <a:pPr algn="ctr"/>
            <a:endParaRPr dirty="0">
              <a:solidFill>
                <a:schemeClr val="lt1"/>
              </a:solidFill>
              <a:latin typeface="Calibri"/>
              <a:ea typeface="Calibri"/>
              <a:cs typeface="Calibri"/>
              <a:sym typeface="Calibri"/>
            </a:endParaRPr>
          </a:p>
        </p:txBody>
      </p:sp>
      <p:sp>
        <p:nvSpPr>
          <p:cNvPr id="12" name="Metin kutusu 11">
            <a:extLst>
              <a:ext uri="{FF2B5EF4-FFF2-40B4-BE49-F238E27FC236}">
                <a16:creationId xmlns:a16="http://schemas.microsoft.com/office/drawing/2014/main" id="{63700E41-C558-1286-A591-911EFB9429E3}"/>
              </a:ext>
            </a:extLst>
          </p:cNvPr>
          <p:cNvSpPr txBox="1"/>
          <p:nvPr/>
        </p:nvSpPr>
        <p:spPr>
          <a:xfrm>
            <a:off x="8921782" y="1501084"/>
            <a:ext cx="3061175" cy="2246769"/>
          </a:xfrm>
          <a:prstGeom prst="rect">
            <a:avLst/>
          </a:prstGeom>
          <a:noFill/>
        </p:spPr>
        <p:txBody>
          <a:bodyPr wrap="square">
            <a:spAutoFit/>
          </a:bodyPr>
          <a:lstStyle/>
          <a:p>
            <a:r>
              <a:rPr lang="tr-TR" sz="2000" dirty="0">
                <a:solidFill>
                  <a:schemeClr val="bg2">
                    <a:lumMod val="50000"/>
                  </a:schemeClr>
                </a:solidFill>
                <a:latin typeface="Aptos" panose="020B0004020202020204" pitchFamily="34" charset="0"/>
                <a:ea typeface="Calibri" panose="020F0502020204030204" pitchFamily="34" charset="0"/>
                <a:cs typeface="Calibri" panose="020F0502020204030204" pitchFamily="34" charset="0"/>
                <a:sym typeface="Calibri"/>
              </a:rPr>
              <a:t>Hayata karşı tüm umudun yitirildiği dönem. Artık yaşaması ve ölmesi arasında bir fark olmadığına inanarak intihar girişimlerinde bulunabilir.</a:t>
            </a:r>
          </a:p>
        </p:txBody>
      </p:sp>
      <p:grpSp>
        <p:nvGrpSpPr>
          <p:cNvPr id="17" name="Google Shape;306;p22">
            <a:extLst>
              <a:ext uri="{FF2B5EF4-FFF2-40B4-BE49-F238E27FC236}">
                <a16:creationId xmlns:a16="http://schemas.microsoft.com/office/drawing/2014/main" id="{C7FB7E4B-123E-54BF-FACC-BFA3473E28DE}"/>
              </a:ext>
            </a:extLst>
          </p:cNvPr>
          <p:cNvGrpSpPr/>
          <p:nvPr/>
        </p:nvGrpSpPr>
        <p:grpSpPr>
          <a:xfrm>
            <a:off x="602110" y="74462"/>
            <a:ext cx="9593755" cy="6709076"/>
            <a:chOff x="2943225" y="38100"/>
            <a:chExt cx="6305550" cy="6818313"/>
          </a:xfrm>
        </p:grpSpPr>
        <p:sp>
          <p:nvSpPr>
            <p:cNvPr id="18" name="Google Shape;307;p22">
              <a:extLst>
                <a:ext uri="{FF2B5EF4-FFF2-40B4-BE49-F238E27FC236}">
                  <a16:creationId xmlns:a16="http://schemas.microsoft.com/office/drawing/2014/main" id="{EEA26838-4AA2-8DF9-2DEB-DC4063B88A68}"/>
                </a:ext>
              </a:extLst>
            </p:cNvPr>
            <p:cNvSpPr/>
            <p:nvPr/>
          </p:nvSpPr>
          <p:spPr>
            <a:xfrm>
              <a:off x="2943225" y="6856413"/>
              <a:ext cx="6305550" cy="0"/>
            </a:xfrm>
            <a:custGeom>
              <a:avLst/>
              <a:gdLst/>
              <a:ahLst/>
              <a:cxnLst/>
              <a:rect l="l" t="t" r="r" b="b"/>
              <a:pathLst>
                <a:path w="15350" h="120000" extrusionOk="0">
                  <a:moveTo>
                    <a:pt x="0" y="0"/>
                  </a:moveTo>
                  <a:cubicBezTo>
                    <a:pt x="5120" y="0"/>
                    <a:pt x="10235" y="0"/>
                    <a:pt x="15350" y="0"/>
                  </a:cubicBezTo>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19" name="Google Shape;308;p22">
              <a:extLst>
                <a:ext uri="{FF2B5EF4-FFF2-40B4-BE49-F238E27FC236}">
                  <a16:creationId xmlns:a16="http://schemas.microsoft.com/office/drawing/2014/main" id="{C8D136A1-DF67-9B38-CA3B-01F65F70D94E}"/>
                </a:ext>
              </a:extLst>
            </p:cNvPr>
            <p:cNvSpPr/>
            <p:nvPr/>
          </p:nvSpPr>
          <p:spPr>
            <a:xfrm>
              <a:off x="6410325" y="5073650"/>
              <a:ext cx="330200" cy="195263"/>
            </a:xfrm>
            <a:custGeom>
              <a:avLst/>
              <a:gdLst/>
              <a:ahLst/>
              <a:cxnLst/>
              <a:rect l="l" t="t" r="r" b="b"/>
              <a:pathLst>
                <a:path w="803" h="238" extrusionOk="0">
                  <a:moveTo>
                    <a:pt x="15" y="238"/>
                  </a:moveTo>
                  <a:cubicBezTo>
                    <a:pt x="10" y="218"/>
                    <a:pt x="5" y="199"/>
                    <a:pt x="0" y="176"/>
                  </a:cubicBezTo>
                  <a:cubicBezTo>
                    <a:pt x="264" y="117"/>
                    <a:pt x="525" y="59"/>
                    <a:pt x="789" y="0"/>
                  </a:cubicBezTo>
                  <a:cubicBezTo>
                    <a:pt x="795" y="22"/>
                    <a:pt x="799" y="40"/>
                    <a:pt x="803" y="56"/>
                  </a:cubicBezTo>
                  <a:cubicBezTo>
                    <a:pt x="769" y="77"/>
                    <a:pt x="175" y="214"/>
                    <a:pt x="15" y="238"/>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20" name="Google Shape;309;p22">
              <a:extLst>
                <a:ext uri="{FF2B5EF4-FFF2-40B4-BE49-F238E27FC236}">
                  <a16:creationId xmlns:a16="http://schemas.microsoft.com/office/drawing/2014/main" id="{C776DA01-8DA9-49E1-87E8-D3AF23905E86}"/>
                </a:ext>
              </a:extLst>
            </p:cNvPr>
            <p:cNvSpPr/>
            <p:nvPr/>
          </p:nvSpPr>
          <p:spPr>
            <a:xfrm>
              <a:off x="5848350" y="5321300"/>
              <a:ext cx="330200" cy="184150"/>
            </a:xfrm>
            <a:custGeom>
              <a:avLst/>
              <a:gdLst/>
              <a:ahLst/>
              <a:cxnLst/>
              <a:rect l="l" t="t" r="r" b="b"/>
              <a:pathLst>
                <a:path w="804" h="224" extrusionOk="0">
                  <a:moveTo>
                    <a:pt x="792" y="4"/>
                  </a:moveTo>
                  <a:cubicBezTo>
                    <a:pt x="795" y="20"/>
                    <a:pt x="799" y="38"/>
                    <a:pt x="804" y="61"/>
                  </a:cubicBezTo>
                  <a:cubicBezTo>
                    <a:pt x="539" y="118"/>
                    <a:pt x="277" y="171"/>
                    <a:pt x="13" y="224"/>
                  </a:cubicBezTo>
                  <a:cubicBezTo>
                    <a:pt x="8" y="207"/>
                    <a:pt x="4" y="196"/>
                    <a:pt x="2" y="184"/>
                  </a:cubicBezTo>
                  <a:cubicBezTo>
                    <a:pt x="0" y="178"/>
                    <a:pt x="1" y="171"/>
                    <a:pt x="0" y="166"/>
                  </a:cubicBezTo>
                  <a:cubicBezTo>
                    <a:pt x="32" y="149"/>
                    <a:pt x="757" y="0"/>
                    <a:pt x="792" y="4"/>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21" name="Google Shape;310;p22">
              <a:extLst>
                <a:ext uri="{FF2B5EF4-FFF2-40B4-BE49-F238E27FC236}">
                  <a16:creationId xmlns:a16="http://schemas.microsoft.com/office/drawing/2014/main" id="{0DE55FDB-CBC4-AC75-92C9-44D87493D018}"/>
                </a:ext>
              </a:extLst>
            </p:cNvPr>
            <p:cNvSpPr/>
            <p:nvPr/>
          </p:nvSpPr>
          <p:spPr>
            <a:xfrm>
              <a:off x="5286375" y="5554663"/>
              <a:ext cx="331788" cy="204788"/>
            </a:xfrm>
            <a:custGeom>
              <a:avLst/>
              <a:gdLst/>
              <a:ahLst/>
              <a:cxnLst/>
              <a:rect l="l" t="t" r="r" b="b"/>
              <a:pathLst>
                <a:path w="807" h="250" extrusionOk="0">
                  <a:moveTo>
                    <a:pt x="781" y="0"/>
                  </a:moveTo>
                  <a:cubicBezTo>
                    <a:pt x="787" y="8"/>
                    <a:pt x="789" y="10"/>
                    <a:pt x="790" y="12"/>
                  </a:cubicBezTo>
                  <a:cubicBezTo>
                    <a:pt x="807" y="59"/>
                    <a:pt x="805" y="63"/>
                    <a:pt x="758" y="75"/>
                  </a:cubicBezTo>
                  <a:cubicBezTo>
                    <a:pt x="524" y="131"/>
                    <a:pt x="290" y="188"/>
                    <a:pt x="56" y="244"/>
                  </a:cubicBezTo>
                  <a:cubicBezTo>
                    <a:pt x="44" y="247"/>
                    <a:pt x="33" y="248"/>
                    <a:pt x="17" y="250"/>
                  </a:cubicBezTo>
                  <a:cubicBezTo>
                    <a:pt x="11" y="231"/>
                    <a:pt x="6" y="212"/>
                    <a:pt x="0" y="189"/>
                  </a:cubicBezTo>
                  <a:cubicBezTo>
                    <a:pt x="261" y="120"/>
                    <a:pt x="521" y="58"/>
                    <a:pt x="781" y="0"/>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22" name="Google Shape;311;p22">
              <a:extLst>
                <a:ext uri="{FF2B5EF4-FFF2-40B4-BE49-F238E27FC236}">
                  <a16:creationId xmlns:a16="http://schemas.microsoft.com/office/drawing/2014/main" id="{00A8DBEB-A377-7E55-399D-B65CF5A33CCE}"/>
                </a:ext>
              </a:extLst>
            </p:cNvPr>
            <p:cNvSpPr/>
            <p:nvPr/>
          </p:nvSpPr>
          <p:spPr>
            <a:xfrm>
              <a:off x="6969125" y="4754563"/>
              <a:ext cx="323850" cy="255588"/>
            </a:xfrm>
            <a:custGeom>
              <a:avLst/>
              <a:gdLst/>
              <a:ahLst/>
              <a:cxnLst/>
              <a:rect l="l" t="t" r="r" b="b"/>
              <a:pathLst>
                <a:path w="790" h="311" extrusionOk="0">
                  <a:moveTo>
                    <a:pt x="765" y="0"/>
                  </a:moveTo>
                  <a:cubicBezTo>
                    <a:pt x="774" y="21"/>
                    <a:pt x="781" y="38"/>
                    <a:pt x="790" y="58"/>
                  </a:cubicBezTo>
                  <a:cubicBezTo>
                    <a:pt x="775" y="66"/>
                    <a:pt x="762" y="73"/>
                    <a:pt x="749" y="78"/>
                  </a:cubicBezTo>
                  <a:cubicBezTo>
                    <a:pt x="570" y="151"/>
                    <a:pt x="386" y="208"/>
                    <a:pt x="200" y="261"/>
                  </a:cubicBezTo>
                  <a:cubicBezTo>
                    <a:pt x="142" y="277"/>
                    <a:pt x="83" y="293"/>
                    <a:pt x="19" y="311"/>
                  </a:cubicBezTo>
                  <a:cubicBezTo>
                    <a:pt x="12" y="289"/>
                    <a:pt x="7" y="270"/>
                    <a:pt x="0" y="246"/>
                  </a:cubicBezTo>
                  <a:cubicBezTo>
                    <a:pt x="260" y="175"/>
                    <a:pt x="515" y="103"/>
                    <a:pt x="765" y="0"/>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23" name="Google Shape;312;p22">
              <a:extLst>
                <a:ext uri="{FF2B5EF4-FFF2-40B4-BE49-F238E27FC236}">
                  <a16:creationId xmlns:a16="http://schemas.microsoft.com/office/drawing/2014/main" id="{259B2174-930F-CC71-A799-96FFD543C1E5}"/>
                </a:ext>
              </a:extLst>
            </p:cNvPr>
            <p:cNvSpPr/>
            <p:nvPr/>
          </p:nvSpPr>
          <p:spPr>
            <a:xfrm>
              <a:off x="4735513" y="5840413"/>
              <a:ext cx="323850" cy="257175"/>
            </a:xfrm>
            <a:custGeom>
              <a:avLst/>
              <a:gdLst/>
              <a:ahLst/>
              <a:cxnLst/>
              <a:rect l="l" t="t" r="r" b="b"/>
              <a:pathLst>
                <a:path w="787" h="314" extrusionOk="0">
                  <a:moveTo>
                    <a:pt x="22" y="314"/>
                  </a:moveTo>
                  <a:cubicBezTo>
                    <a:pt x="15" y="295"/>
                    <a:pt x="8" y="278"/>
                    <a:pt x="0" y="257"/>
                  </a:cubicBezTo>
                  <a:cubicBezTo>
                    <a:pt x="254" y="159"/>
                    <a:pt x="509" y="76"/>
                    <a:pt x="770" y="0"/>
                  </a:cubicBezTo>
                  <a:cubicBezTo>
                    <a:pt x="777" y="23"/>
                    <a:pt x="782" y="41"/>
                    <a:pt x="787" y="59"/>
                  </a:cubicBezTo>
                  <a:cubicBezTo>
                    <a:pt x="531" y="145"/>
                    <a:pt x="279" y="229"/>
                    <a:pt x="22" y="314"/>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24" name="Google Shape;313;p22">
              <a:extLst>
                <a:ext uri="{FF2B5EF4-FFF2-40B4-BE49-F238E27FC236}">
                  <a16:creationId xmlns:a16="http://schemas.microsoft.com/office/drawing/2014/main" id="{4BCFB55D-498B-C740-CAA4-B3BCD79904AF}"/>
                </a:ext>
              </a:extLst>
            </p:cNvPr>
            <p:cNvSpPr/>
            <p:nvPr/>
          </p:nvSpPr>
          <p:spPr>
            <a:xfrm>
              <a:off x="6248400" y="2874963"/>
              <a:ext cx="130175" cy="155575"/>
            </a:xfrm>
            <a:custGeom>
              <a:avLst/>
              <a:gdLst/>
              <a:ahLst/>
              <a:cxnLst/>
              <a:rect l="l" t="t" r="r" b="b"/>
              <a:pathLst>
                <a:path w="316" h="190" extrusionOk="0">
                  <a:moveTo>
                    <a:pt x="23" y="0"/>
                  </a:moveTo>
                  <a:cubicBezTo>
                    <a:pt x="124" y="50"/>
                    <a:pt x="218" y="98"/>
                    <a:pt x="316" y="147"/>
                  </a:cubicBezTo>
                  <a:cubicBezTo>
                    <a:pt x="309" y="161"/>
                    <a:pt x="303" y="173"/>
                    <a:pt x="296" y="190"/>
                  </a:cubicBezTo>
                  <a:cubicBezTo>
                    <a:pt x="194" y="145"/>
                    <a:pt x="96" y="99"/>
                    <a:pt x="0" y="40"/>
                  </a:cubicBezTo>
                  <a:cubicBezTo>
                    <a:pt x="8" y="26"/>
                    <a:pt x="15" y="14"/>
                    <a:pt x="23" y="0"/>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25" name="Google Shape;314;p22">
              <a:extLst>
                <a:ext uri="{FF2B5EF4-FFF2-40B4-BE49-F238E27FC236}">
                  <a16:creationId xmlns:a16="http://schemas.microsoft.com/office/drawing/2014/main" id="{50CB43E8-6764-2770-D137-F09BCD34F438}"/>
                </a:ext>
              </a:extLst>
            </p:cNvPr>
            <p:cNvSpPr/>
            <p:nvPr/>
          </p:nvSpPr>
          <p:spPr>
            <a:xfrm>
              <a:off x="7210425" y="3732213"/>
              <a:ext cx="128588" cy="165100"/>
            </a:xfrm>
            <a:custGeom>
              <a:avLst/>
              <a:gdLst/>
              <a:ahLst/>
              <a:cxnLst/>
              <a:rect l="l" t="t" r="r" b="b"/>
              <a:pathLst>
                <a:path w="312" h="202" extrusionOk="0">
                  <a:moveTo>
                    <a:pt x="0" y="42"/>
                  </a:moveTo>
                  <a:cubicBezTo>
                    <a:pt x="8" y="27"/>
                    <a:pt x="14" y="16"/>
                    <a:pt x="22" y="0"/>
                  </a:cubicBezTo>
                  <a:cubicBezTo>
                    <a:pt x="122" y="48"/>
                    <a:pt x="215" y="103"/>
                    <a:pt x="312" y="160"/>
                  </a:cubicBezTo>
                  <a:cubicBezTo>
                    <a:pt x="302" y="175"/>
                    <a:pt x="295" y="187"/>
                    <a:pt x="286" y="202"/>
                  </a:cubicBezTo>
                  <a:cubicBezTo>
                    <a:pt x="190" y="148"/>
                    <a:pt x="97" y="97"/>
                    <a:pt x="0" y="42"/>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26" name="Google Shape;315;p22">
              <a:extLst>
                <a:ext uri="{FF2B5EF4-FFF2-40B4-BE49-F238E27FC236}">
                  <a16:creationId xmlns:a16="http://schemas.microsoft.com/office/drawing/2014/main" id="{59DABE8A-5AC3-5333-7E11-6B6C375772E8}"/>
                </a:ext>
              </a:extLst>
            </p:cNvPr>
            <p:cNvSpPr/>
            <p:nvPr/>
          </p:nvSpPr>
          <p:spPr>
            <a:xfrm>
              <a:off x="6731000" y="3297238"/>
              <a:ext cx="133350" cy="142875"/>
            </a:xfrm>
            <a:custGeom>
              <a:avLst/>
              <a:gdLst/>
              <a:ahLst/>
              <a:cxnLst/>
              <a:rect l="l" t="t" r="r" b="b"/>
              <a:pathLst>
                <a:path w="322" h="174" extrusionOk="0">
                  <a:moveTo>
                    <a:pt x="322" y="127"/>
                  </a:moveTo>
                  <a:cubicBezTo>
                    <a:pt x="316" y="143"/>
                    <a:pt x="311" y="156"/>
                    <a:pt x="304" y="174"/>
                  </a:cubicBezTo>
                  <a:cubicBezTo>
                    <a:pt x="201" y="131"/>
                    <a:pt x="103" y="90"/>
                    <a:pt x="0" y="47"/>
                  </a:cubicBezTo>
                  <a:cubicBezTo>
                    <a:pt x="7" y="31"/>
                    <a:pt x="12" y="18"/>
                    <a:pt x="19" y="0"/>
                  </a:cubicBezTo>
                  <a:cubicBezTo>
                    <a:pt x="121" y="42"/>
                    <a:pt x="220" y="84"/>
                    <a:pt x="322" y="127"/>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27" name="Google Shape;316;p22">
              <a:extLst>
                <a:ext uri="{FF2B5EF4-FFF2-40B4-BE49-F238E27FC236}">
                  <a16:creationId xmlns:a16="http://schemas.microsoft.com/office/drawing/2014/main" id="{49E6755F-9391-80B2-7DC7-387F52FAD4D1}"/>
                </a:ext>
              </a:extLst>
            </p:cNvPr>
            <p:cNvSpPr/>
            <p:nvPr/>
          </p:nvSpPr>
          <p:spPr>
            <a:xfrm>
              <a:off x="6488113" y="3095625"/>
              <a:ext cx="133350" cy="142875"/>
            </a:xfrm>
            <a:custGeom>
              <a:avLst/>
              <a:gdLst/>
              <a:ahLst/>
              <a:cxnLst/>
              <a:rect l="l" t="t" r="r" b="b"/>
              <a:pathLst>
                <a:path w="323" h="174" extrusionOk="0">
                  <a:moveTo>
                    <a:pt x="0" y="47"/>
                  </a:moveTo>
                  <a:cubicBezTo>
                    <a:pt x="8" y="29"/>
                    <a:pt x="13" y="17"/>
                    <a:pt x="20" y="0"/>
                  </a:cubicBezTo>
                  <a:cubicBezTo>
                    <a:pt x="121" y="42"/>
                    <a:pt x="219" y="83"/>
                    <a:pt x="323" y="126"/>
                  </a:cubicBezTo>
                  <a:cubicBezTo>
                    <a:pt x="317" y="142"/>
                    <a:pt x="311" y="156"/>
                    <a:pt x="305" y="174"/>
                  </a:cubicBezTo>
                  <a:cubicBezTo>
                    <a:pt x="202" y="131"/>
                    <a:pt x="104" y="90"/>
                    <a:pt x="0" y="47"/>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28" name="Google Shape;317;p22">
              <a:extLst>
                <a:ext uri="{FF2B5EF4-FFF2-40B4-BE49-F238E27FC236}">
                  <a16:creationId xmlns:a16="http://schemas.microsoft.com/office/drawing/2014/main" id="{9C18BC0B-794C-BF70-B2E9-2758AD63A37B}"/>
                </a:ext>
              </a:extLst>
            </p:cNvPr>
            <p:cNvSpPr/>
            <p:nvPr/>
          </p:nvSpPr>
          <p:spPr>
            <a:xfrm>
              <a:off x="7419975" y="4445000"/>
              <a:ext cx="120650" cy="185738"/>
            </a:xfrm>
            <a:custGeom>
              <a:avLst/>
              <a:gdLst/>
              <a:ahLst/>
              <a:cxnLst/>
              <a:rect l="l" t="t" r="r" b="b"/>
              <a:pathLst>
                <a:path w="291" h="226" extrusionOk="0">
                  <a:moveTo>
                    <a:pt x="19" y="226"/>
                  </a:moveTo>
                  <a:cubicBezTo>
                    <a:pt x="13" y="215"/>
                    <a:pt x="8" y="210"/>
                    <a:pt x="6" y="204"/>
                  </a:cubicBezTo>
                  <a:cubicBezTo>
                    <a:pt x="3" y="198"/>
                    <a:pt x="2" y="192"/>
                    <a:pt x="0" y="180"/>
                  </a:cubicBezTo>
                  <a:cubicBezTo>
                    <a:pt x="91" y="134"/>
                    <a:pt x="182" y="84"/>
                    <a:pt x="251" y="0"/>
                  </a:cubicBezTo>
                  <a:cubicBezTo>
                    <a:pt x="264" y="9"/>
                    <a:pt x="276" y="17"/>
                    <a:pt x="291" y="28"/>
                  </a:cubicBezTo>
                  <a:cubicBezTo>
                    <a:pt x="219" y="122"/>
                    <a:pt x="123" y="176"/>
                    <a:pt x="19" y="226"/>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29" name="Google Shape;318;p22">
              <a:extLst>
                <a:ext uri="{FF2B5EF4-FFF2-40B4-BE49-F238E27FC236}">
                  <a16:creationId xmlns:a16="http://schemas.microsoft.com/office/drawing/2014/main" id="{770BCD6A-35F8-D981-AA6A-A0C57563D9D4}"/>
                </a:ext>
              </a:extLst>
            </p:cNvPr>
            <p:cNvSpPr/>
            <p:nvPr/>
          </p:nvSpPr>
          <p:spPr>
            <a:xfrm>
              <a:off x="6973888" y="3505200"/>
              <a:ext cx="131763" cy="149225"/>
            </a:xfrm>
            <a:custGeom>
              <a:avLst/>
              <a:gdLst/>
              <a:ahLst/>
              <a:cxnLst/>
              <a:rect l="l" t="t" r="r" b="b"/>
              <a:pathLst>
                <a:path w="320" h="181" extrusionOk="0">
                  <a:moveTo>
                    <a:pt x="0" y="45"/>
                  </a:moveTo>
                  <a:cubicBezTo>
                    <a:pt x="5" y="31"/>
                    <a:pt x="7" y="23"/>
                    <a:pt x="11" y="16"/>
                  </a:cubicBezTo>
                  <a:cubicBezTo>
                    <a:pt x="13" y="12"/>
                    <a:pt x="17" y="8"/>
                    <a:pt x="24" y="0"/>
                  </a:cubicBezTo>
                  <a:cubicBezTo>
                    <a:pt x="121" y="44"/>
                    <a:pt x="218" y="89"/>
                    <a:pt x="320" y="135"/>
                  </a:cubicBezTo>
                  <a:cubicBezTo>
                    <a:pt x="312" y="152"/>
                    <a:pt x="306" y="164"/>
                    <a:pt x="298" y="181"/>
                  </a:cubicBezTo>
                  <a:cubicBezTo>
                    <a:pt x="198" y="135"/>
                    <a:pt x="101" y="91"/>
                    <a:pt x="0" y="45"/>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30" name="Google Shape;319;p22">
              <a:extLst>
                <a:ext uri="{FF2B5EF4-FFF2-40B4-BE49-F238E27FC236}">
                  <a16:creationId xmlns:a16="http://schemas.microsoft.com/office/drawing/2014/main" id="{F08B122D-DE43-4FE8-62E0-5B6DD327FB77}"/>
                </a:ext>
              </a:extLst>
            </p:cNvPr>
            <p:cNvSpPr/>
            <p:nvPr/>
          </p:nvSpPr>
          <p:spPr>
            <a:xfrm>
              <a:off x="7432675" y="4010025"/>
              <a:ext cx="107950" cy="217488"/>
            </a:xfrm>
            <a:custGeom>
              <a:avLst/>
              <a:gdLst/>
              <a:ahLst/>
              <a:cxnLst/>
              <a:rect l="l" t="t" r="r" b="b"/>
              <a:pathLst>
                <a:path w="262" h="266" extrusionOk="0">
                  <a:moveTo>
                    <a:pt x="0" y="37"/>
                  </a:moveTo>
                  <a:cubicBezTo>
                    <a:pt x="13" y="22"/>
                    <a:pt x="21" y="13"/>
                    <a:pt x="32" y="0"/>
                  </a:cubicBezTo>
                  <a:cubicBezTo>
                    <a:pt x="122" y="69"/>
                    <a:pt x="202" y="142"/>
                    <a:pt x="262" y="238"/>
                  </a:cubicBezTo>
                  <a:cubicBezTo>
                    <a:pt x="253" y="246"/>
                    <a:pt x="248" y="252"/>
                    <a:pt x="242" y="256"/>
                  </a:cubicBezTo>
                  <a:cubicBezTo>
                    <a:pt x="236" y="259"/>
                    <a:pt x="230" y="261"/>
                    <a:pt x="221" y="266"/>
                  </a:cubicBezTo>
                  <a:cubicBezTo>
                    <a:pt x="162" y="177"/>
                    <a:pt x="85" y="106"/>
                    <a:pt x="0" y="37"/>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31" name="Google Shape;320;p22">
              <a:extLst>
                <a:ext uri="{FF2B5EF4-FFF2-40B4-BE49-F238E27FC236}">
                  <a16:creationId xmlns:a16="http://schemas.microsoft.com/office/drawing/2014/main" id="{28CF2D31-2FD6-228E-E95C-A6A409A6F6C6}"/>
                </a:ext>
              </a:extLst>
            </p:cNvPr>
            <p:cNvSpPr/>
            <p:nvPr/>
          </p:nvSpPr>
          <p:spPr>
            <a:xfrm>
              <a:off x="7256463" y="1908175"/>
              <a:ext cx="103188" cy="61913"/>
            </a:xfrm>
            <a:custGeom>
              <a:avLst/>
              <a:gdLst/>
              <a:ahLst/>
              <a:cxnLst/>
              <a:rect l="l" t="t" r="r" b="b"/>
              <a:pathLst>
                <a:path w="251" h="76" extrusionOk="0">
                  <a:moveTo>
                    <a:pt x="248" y="34"/>
                  </a:moveTo>
                  <a:cubicBezTo>
                    <a:pt x="197" y="43"/>
                    <a:pt x="148" y="51"/>
                    <a:pt x="98" y="59"/>
                  </a:cubicBezTo>
                  <a:cubicBezTo>
                    <a:pt x="77" y="62"/>
                    <a:pt x="57" y="66"/>
                    <a:pt x="36" y="68"/>
                  </a:cubicBezTo>
                  <a:cubicBezTo>
                    <a:pt x="23" y="69"/>
                    <a:pt x="7" y="76"/>
                    <a:pt x="3" y="56"/>
                  </a:cubicBezTo>
                  <a:cubicBezTo>
                    <a:pt x="0" y="34"/>
                    <a:pt x="20" y="35"/>
                    <a:pt x="33" y="33"/>
                  </a:cubicBezTo>
                  <a:cubicBezTo>
                    <a:pt x="67" y="26"/>
                    <a:pt x="101" y="22"/>
                    <a:pt x="135" y="16"/>
                  </a:cubicBezTo>
                  <a:cubicBezTo>
                    <a:pt x="165" y="12"/>
                    <a:pt x="195" y="7"/>
                    <a:pt x="225" y="3"/>
                  </a:cubicBezTo>
                  <a:cubicBezTo>
                    <a:pt x="244" y="0"/>
                    <a:pt x="251" y="10"/>
                    <a:pt x="248" y="34"/>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32" name="Google Shape;321;p22">
              <a:extLst>
                <a:ext uri="{FF2B5EF4-FFF2-40B4-BE49-F238E27FC236}">
                  <a16:creationId xmlns:a16="http://schemas.microsoft.com/office/drawing/2014/main" id="{D86B2FC1-EF7D-1243-630D-4C0A0A9CF47E}"/>
                </a:ext>
              </a:extLst>
            </p:cNvPr>
            <p:cNvSpPr/>
            <p:nvPr/>
          </p:nvSpPr>
          <p:spPr>
            <a:xfrm>
              <a:off x="7451725" y="1847850"/>
              <a:ext cx="103188" cy="57150"/>
            </a:xfrm>
            <a:custGeom>
              <a:avLst/>
              <a:gdLst/>
              <a:ahLst/>
              <a:cxnLst/>
              <a:rect l="l" t="t" r="r" b="b"/>
              <a:pathLst>
                <a:path w="252" h="71" extrusionOk="0">
                  <a:moveTo>
                    <a:pt x="19" y="71"/>
                  </a:moveTo>
                  <a:cubicBezTo>
                    <a:pt x="15" y="66"/>
                    <a:pt x="5" y="61"/>
                    <a:pt x="3" y="53"/>
                  </a:cubicBezTo>
                  <a:cubicBezTo>
                    <a:pt x="0" y="39"/>
                    <a:pt x="13" y="36"/>
                    <a:pt x="23" y="34"/>
                  </a:cubicBezTo>
                  <a:cubicBezTo>
                    <a:pt x="89" y="23"/>
                    <a:pt x="154" y="12"/>
                    <a:pt x="220" y="2"/>
                  </a:cubicBezTo>
                  <a:cubicBezTo>
                    <a:pt x="232" y="0"/>
                    <a:pt x="245" y="0"/>
                    <a:pt x="248" y="15"/>
                  </a:cubicBezTo>
                  <a:cubicBezTo>
                    <a:pt x="252" y="32"/>
                    <a:pt x="239" y="35"/>
                    <a:pt x="226" y="37"/>
                  </a:cubicBezTo>
                  <a:cubicBezTo>
                    <a:pt x="177" y="45"/>
                    <a:pt x="127" y="53"/>
                    <a:pt x="77" y="61"/>
                  </a:cubicBezTo>
                  <a:cubicBezTo>
                    <a:pt x="60" y="64"/>
                    <a:pt x="43" y="67"/>
                    <a:pt x="19" y="71"/>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33" name="Google Shape;322;p22">
              <a:extLst>
                <a:ext uri="{FF2B5EF4-FFF2-40B4-BE49-F238E27FC236}">
                  <a16:creationId xmlns:a16="http://schemas.microsoft.com/office/drawing/2014/main" id="{FCE66991-6622-4514-4628-13D8E2D2A574}"/>
                </a:ext>
              </a:extLst>
            </p:cNvPr>
            <p:cNvSpPr/>
            <p:nvPr/>
          </p:nvSpPr>
          <p:spPr>
            <a:xfrm>
              <a:off x="6484938" y="2205038"/>
              <a:ext cx="100013" cy="77788"/>
            </a:xfrm>
            <a:custGeom>
              <a:avLst/>
              <a:gdLst/>
              <a:ahLst/>
              <a:cxnLst/>
              <a:rect l="l" t="t" r="r" b="b"/>
              <a:pathLst>
                <a:path w="242" h="95" extrusionOk="0">
                  <a:moveTo>
                    <a:pt x="242" y="29"/>
                  </a:moveTo>
                  <a:cubicBezTo>
                    <a:pt x="233" y="33"/>
                    <a:pt x="226" y="37"/>
                    <a:pt x="219" y="39"/>
                  </a:cubicBezTo>
                  <a:cubicBezTo>
                    <a:pt x="156" y="57"/>
                    <a:pt x="94" y="74"/>
                    <a:pt x="31" y="91"/>
                  </a:cubicBezTo>
                  <a:cubicBezTo>
                    <a:pt x="26" y="92"/>
                    <a:pt x="21" y="95"/>
                    <a:pt x="16" y="94"/>
                  </a:cubicBezTo>
                  <a:cubicBezTo>
                    <a:pt x="10" y="93"/>
                    <a:pt x="2" y="89"/>
                    <a:pt x="1" y="85"/>
                  </a:cubicBezTo>
                  <a:cubicBezTo>
                    <a:pt x="0" y="78"/>
                    <a:pt x="2" y="70"/>
                    <a:pt x="6" y="64"/>
                  </a:cubicBezTo>
                  <a:cubicBezTo>
                    <a:pt x="8" y="60"/>
                    <a:pt x="15" y="59"/>
                    <a:pt x="20" y="58"/>
                  </a:cubicBezTo>
                  <a:cubicBezTo>
                    <a:pt x="82" y="40"/>
                    <a:pt x="145" y="23"/>
                    <a:pt x="207" y="5"/>
                  </a:cubicBezTo>
                  <a:cubicBezTo>
                    <a:pt x="224" y="1"/>
                    <a:pt x="239" y="0"/>
                    <a:pt x="242" y="29"/>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34" name="Google Shape;323;p22">
              <a:extLst>
                <a:ext uri="{FF2B5EF4-FFF2-40B4-BE49-F238E27FC236}">
                  <a16:creationId xmlns:a16="http://schemas.microsoft.com/office/drawing/2014/main" id="{A9753042-38D8-B9FC-93EF-B78FF1340F6C}"/>
                </a:ext>
              </a:extLst>
            </p:cNvPr>
            <p:cNvSpPr/>
            <p:nvPr/>
          </p:nvSpPr>
          <p:spPr>
            <a:xfrm>
              <a:off x="7645400" y="1778000"/>
              <a:ext cx="103188" cy="61913"/>
            </a:xfrm>
            <a:custGeom>
              <a:avLst/>
              <a:gdLst/>
              <a:ahLst/>
              <a:cxnLst/>
              <a:rect l="l" t="t" r="r" b="b"/>
              <a:pathLst>
                <a:path w="248" h="77" extrusionOk="0">
                  <a:moveTo>
                    <a:pt x="20" y="77"/>
                  </a:moveTo>
                  <a:cubicBezTo>
                    <a:pt x="15" y="72"/>
                    <a:pt x="6" y="67"/>
                    <a:pt x="4" y="60"/>
                  </a:cubicBezTo>
                  <a:cubicBezTo>
                    <a:pt x="0" y="47"/>
                    <a:pt x="11" y="41"/>
                    <a:pt x="22" y="39"/>
                  </a:cubicBezTo>
                  <a:cubicBezTo>
                    <a:pt x="66" y="30"/>
                    <a:pt x="111" y="22"/>
                    <a:pt x="155" y="14"/>
                  </a:cubicBezTo>
                  <a:cubicBezTo>
                    <a:pt x="179" y="9"/>
                    <a:pt x="202" y="4"/>
                    <a:pt x="226" y="1"/>
                  </a:cubicBezTo>
                  <a:cubicBezTo>
                    <a:pt x="232" y="0"/>
                    <a:pt x="244" y="7"/>
                    <a:pt x="246" y="13"/>
                  </a:cubicBezTo>
                  <a:cubicBezTo>
                    <a:pt x="248" y="18"/>
                    <a:pt x="241" y="32"/>
                    <a:pt x="235" y="33"/>
                  </a:cubicBezTo>
                  <a:cubicBezTo>
                    <a:pt x="165" y="48"/>
                    <a:pt x="95" y="62"/>
                    <a:pt x="20" y="77"/>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35" name="Google Shape;324;p22">
              <a:extLst>
                <a:ext uri="{FF2B5EF4-FFF2-40B4-BE49-F238E27FC236}">
                  <a16:creationId xmlns:a16="http://schemas.microsoft.com/office/drawing/2014/main" id="{AD07DC5E-E4A6-1D0E-F0B0-1DFF1D90E8BD}"/>
                </a:ext>
              </a:extLst>
            </p:cNvPr>
            <p:cNvSpPr/>
            <p:nvPr/>
          </p:nvSpPr>
          <p:spPr>
            <a:xfrm>
              <a:off x="7061200" y="1970088"/>
              <a:ext cx="104775" cy="61913"/>
            </a:xfrm>
            <a:custGeom>
              <a:avLst/>
              <a:gdLst/>
              <a:ahLst/>
              <a:cxnLst/>
              <a:rect l="l" t="t" r="r" b="b"/>
              <a:pathLst>
                <a:path w="253" h="75" extrusionOk="0">
                  <a:moveTo>
                    <a:pt x="243" y="0"/>
                  </a:moveTo>
                  <a:cubicBezTo>
                    <a:pt x="253" y="22"/>
                    <a:pt x="252" y="34"/>
                    <a:pt x="234" y="37"/>
                  </a:cubicBezTo>
                  <a:cubicBezTo>
                    <a:pt x="160" y="50"/>
                    <a:pt x="86" y="62"/>
                    <a:pt x="12" y="75"/>
                  </a:cubicBezTo>
                  <a:cubicBezTo>
                    <a:pt x="1" y="56"/>
                    <a:pt x="0" y="42"/>
                    <a:pt x="20" y="38"/>
                  </a:cubicBezTo>
                  <a:cubicBezTo>
                    <a:pt x="94" y="25"/>
                    <a:pt x="168" y="13"/>
                    <a:pt x="243" y="0"/>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36" name="Google Shape;325;p22">
              <a:extLst>
                <a:ext uri="{FF2B5EF4-FFF2-40B4-BE49-F238E27FC236}">
                  <a16:creationId xmlns:a16="http://schemas.microsoft.com/office/drawing/2014/main" id="{17400606-FC8E-6D89-7F56-BE872A723512}"/>
                </a:ext>
              </a:extLst>
            </p:cNvPr>
            <p:cNvSpPr/>
            <p:nvPr/>
          </p:nvSpPr>
          <p:spPr>
            <a:xfrm>
              <a:off x="6165850" y="2497138"/>
              <a:ext cx="57150" cy="184150"/>
            </a:xfrm>
            <a:custGeom>
              <a:avLst/>
              <a:gdLst/>
              <a:ahLst/>
              <a:cxnLst/>
              <a:rect l="l" t="t" r="r" b="b"/>
              <a:pathLst>
                <a:path w="139" h="223" extrusionOk="0">
                  <a:moveTo>
                    <a:pt x="139" y="29"/>
                  </a:moveTo>
                  <a:cubicBezTo>
                    <a:pt x="84" y="79"/>
                    <a:pt x="33" y="134"/>
                    <a:pt x="36" y="216"/>
                  </a:cubicBezTo>
                  <a:cubicBezTo>
                    <a:pt x="6" y="223"/>
                    <a:pt x="0" y="221"/>
                    <a:pt x="2" y="198"/>
                  </a:cubicBezTo>
                  <a:cubicBezTo>
                    <a:pt x="4" y="176"/>
                    <a:pt x="9" y="154"/>
                    <a:pt x="16" y="133"/>
                  </a:cubicBezTo>
                  <a:cubicBezTo>
                    <a:pt x="33" y="85"/>
                    <a:pt x="66" y="49"/>
                    <a:pt x="103" y="16"/>
                  </a:cubicBezTo>
                  <a:cubicBezTo>
                    <a:pt x="120" y="0"/>
                    <a:pt x="130" y="6"/>
                    <a:pt x="139" y="29"/>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37" name="Google Shape;326;p22">
              <a:extLst>
                <a:ext uri="{FF2B5EF4-FFF2-40B4-BE49-F238E27FC236}">
                  <a16:creationId xmlns:a16="http://schemas.microsoft.com/office/drawing/2014/main" id="{966D5608-B26F-4B50-67AD-65E33655CD8D}"/>
                </a:ext>
              </a:extLst>
            </p:cNvPr>
            <p:cNvSpPr/>
            <p:nvPr/>
          </p:nvSpPr>
          <p:spPr>
            <a:xfrm>
              <a:off x="6677025" y="2116138"/>
              <a:ext cx="100013" cy="66675"/>
            </a:xfrm>
            <a:custGeom>
              <a:avLst/>
              <a:gdLst/>
              <a:ahLst/>
              <a:cxnLst/>
              <a:rect l="l" t="t" r="r" b="b"/>
              <a:pathLst>
                <a:path w="246" h="82" extrusionOk="0">
                  <a:moveTo>
                    <a:pt x="228" y="0"/>
                  </a:moveTo>
                  <a:cubicBezTo>
                    <a:pt x="232" y="5"/>
                    <a:pt x="240" y="10"/>
                    <a:pt x="242" y="17"/>
                  </a:cubicBezTo>
                  <a:cubicBezTo>
                    <a:pt x="246" y="30"/>
                    <a:pt x="235" y="35"/>
                    <a:pt x="224" y="37"/>
                  </a:cubicBezTo>
                  <a:cubicBezTo>
                    <a:pt x="173" y="48"/>
                    <a:pt x="123" y="59"/>
                    <a:pt x="72" y="71"/>
                  </a:cubicBezTo>
                  <a:cubicBezTo>
                    <a:pt x="55" y="74"/>
                    <a:pt x="38" y="80"/>
                    <a:pt x="21" y="81"/>
                  </a:cubicBezTo>
                  <a:cubicBezTo>
                    <a:pt x="15" y="82"/>
                    <a:pt x="7" y="74"/>
                    <a:pt x="0" y="69"/>
                  </a:cubicBezTo>
                  <a:cubicBezTo>
                    <a:pt x="4" y="63"/>
                    <a:pt x="7" y="53"/>
                    <a:pt x="14" y="49"/>
                  </a:cubicBezTo>
                  <a:cubicBezTo>
                    <a:pt x="22" y="44"/>
                    <a:pt x="34" y="43"/>
                    <a:pt x="44" y="41"/>
                  </a:cubicBezTo>
                  <a:cubicBezTo>
                    <a:pt x="96" y="29"/>
                    <a:pt x="148" y="18"/>
                    <a:pt x="199" y="6"/>
                  </a:cubicBezTo>
                  <a:cubicBezTo>
                    <a:pt x="207" y="4"/>
                    <a:pt x="215" y="3"/>
                    <a:pt x="228" y="0"/>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38" name="Google Shape;327;p22">
              <a:extLst>
                <a:ext uri="{FF2B5EF4-FFF2-40B4-BE49-F238E27FC236}">
                  <a16:creationId xmlns:a16="http://schemas.microsoft.com/office/drawing/2014/main" id="{C4C563FF-BEBB-F49B-A8FD-30153C45E96D}"/>
                </a:ext>
              </a:extLst>
            </p:cNvPr>
            <p:cNvSpPr/>
            <p:nvPr/>
          </p:nvSpPr>
          <p:spPr>
            <a:xfrm>
              <a:off x="6867525" y="2039938"/>
              <a:ext cx="103188" cy="61913"/>
            </a:xfrm>
            <a:custGeom>
              <a:avLst/>
              <a:gdLst/>
              <a:ahLst/>
              <a:cxnLst/>
              <a:rect l="l" t="t" r="r" b="b"/>
              <a:pathLst>
                <a:path w="252" h="76" extrusionOk="0">
                  <a:moveTo>
                    <a:pt x="11" y="76"/>
                  </a:moveTo>
                  <a:cubicBezTo>
                    <a:pt x="0" y="57"/>
                    <a:pt x="0" y="44"/>
                    <a:pt x="20" y="40"/>
                  </a:cubicBezTo>
                  <a:cubicBezTo>
                    <a:pt x="89" y="26"/>
                    <a:pt x="158" y="13"/>
                    <a:pt x="227" y="1"/>
                  </a:cubicBezTo>
                  <a:cubicBezTo>
                    <a:pt x="233" y="0"/>
                    <a:pt x="245" y="7"/>
                    <a:pt x="247" y="13"/>
                  </a:cubicBezTo>
                  <a:cubicBezTo>
                    <a:pt x="252" y="24"/>
                    <a:pt x="245" y="32"/>
                    <a:pt x="232" y="35"/>
                  </a:cubicBezTo>
                  <a:cubicBezTo>
                    <a:pt x="178" y="45"/>
                    <a:pt x="123" y="56"/>
                    <a:pt x="69" y="66"/>
                  </a:cubicBezTo>
                  <a:cubicBezTo>
                    <a:pt x="50" y="70"/>
                    <a:pt x="30" y="73"/>
                    <a:pt x="11" y="76"/>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39" name="Google Shape;328;p22">
              <a:extLst>
                <a:ext uri="{FF2B5EF4-FFF2-40B4-BE49-F238E27FC236}">
                  <a16:creationId xmlns:a16="http://schemas.microsoft.com/office/drawing/2014/main" id="{5FB9DA9F-55C5-78F1-9934-770463ACDA73}"/>
                </a:ext>
              </a:extLst>
            </p:cNvPr>
            <p:cNvSpPr/>
            <p:nvPr/>
          </p:nvSpPr>
          <p:spPr>
            <a:xfrm>
              <a:off x="6296025" y="2322513"/>
              <a:ext cx="101600" cy="98425"/>
            </a:xfrm>
            <a:custGeom>
              <a:avLst/>
              <a:gdLst/>
              <a:ahLst/>
              <a:cxnLst/>
              <a:rect l="l" t="t" r="r" b="b"/>
              <a:pathLst>
                <a:path w="245" h="120" extrusionOk="0">
                  <a:moveTo>
                    <a:pt x="19" y="120"/>
                  </a:moveTo>
                  <a:cubicBezTo>
                    <a:pt x="6" y="104"/>
                    <a:pt x="0" y="92"/>
                    <a:pt x="18" y="84"/>
                  </a:cubicBezTo>
                  <a:cubicBezTo>
                    <a:pt x="84" y="56"/>
                    <a:pt x="150" y="28"/>
                    <a:pt x="217" y="2"/>
                  </a:cubicBezTo>
                  <a:cubicBezTo>
                    <a:pt x="222" y="0"/>
                    <a:pt x="235" y="5"/>
                    <a:pt x="239" y="11"/>
                  </a:cubicBezTo>
                  <a:cubicBezTo>
                    <a:pt x="245" y="22"/>
                    <a:pt x="239" y="30"/>
                    <a:pt x="227" y="35"/>
                  </a:cubicBezTo>
                  <a:cubicBezTo>
                    <a:pt x="208" y="42"/>
                    <a:pt x="189" y="49"/>
                    <a:pt x="171" y="56"/>
                  </a:cubicBezTo>
                  <a:cubicBezTo>
                    <a:pt x="121" y="77"/>
                    <a:pt x="71" y="98"/>
                    <a:pt x="19" y="120"/>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40" name="Google Shape;329;p22">
              <a:extLst>
                <a:ext uri="{FF2B5EF4-FFF2-40B4-BE49-F238E27FC236}">
                  <a16:creationId xmlns:a16="http://schemas.microsoft.com/office/drawing/2014/main" id="{A1C5EE21-5ADC-DD31-19FF-C7760FA7E326}"/>
                </a:ext>
              </a:extLst>
            </p:cNvPr>
            <p:cNvSpPr/>
            <p:nvPr/>
          </p:nvSpPr>
          <p:spPr>
            <a:xfrm>
              <a:off x="7839075" y="1689100"/>
              <a:ext cx="103188" cy="73025"/>
            </a:xfrm>
            <a:custGeom>
              <a:avLst/>
              <a:gdLst/>
              <a:ahLst/>
              <a:cxnLst/>
              <a:rect l="l" t="t" r="r" b="b"/>
              <a:pathLst>
                <a:path w="251" h="88" extrusionOk="0">
                  <a:moveTo>
                    <a:pt x="241" y="2"/>
                  </a:moveTo>
                  <a:cubicBezTo>
                    <a:pt x="251" y="23"/>
                    <a:pt x="243" y="32"/>
                    <a:pt x="228" y="36"/>
                  </a:cubicBezTo>
                  <a:cubicBezTo>
                    <a:pt x="162" y="52"/>
                    <a:pt x="97" y="69"/>
                    <a:pt x="31" y="85"/>
                  </a:cubicBezTo>
                  <a:cubicBezTo>
                    <a:pt x="19" y="87"/>
                    <a:pt x="7" y="88"/>
                    <a:pt x="3" y="72"/>
                  </a:cubicBezTo>
                  <a:cubicBezTo>
                    <a:pt x="0" y="57"/>
                    <a:pt x="11" y="53"/>
                    <a:pt x="21" y="51"/>
                  </a:cubicBezTo>
                  <a:cubicBezTo>
                    <a:pt x="88" y="34"/>
                    <a:pt x="155" y="17"/>
                    <a:pt x="222" y="1"/>
                  </a:cubicBezTo>
                  <a:cubicBezTo>
                    <a:pt x="228" y="0"/>
                    <a:pt x="234" y="2"/>
                    <a:pt x="241" y="2"/>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41" name="Google Shape;330;p22">
              <a:extLst>
                <a:ext uri="{FF2B5EF4-FFF2-40B4-BE49-F238E27FC236}">
                  <a16:creationId xmlns:a16="http://schemas.microsoft.com/office/drawing/2014/main" id="{52BC18AE-01B3-25F2-03CB-73835BFD553D}"/>
                </a:ext>
              </a:extLst>
            </p:cNvPr>
            <p:cNvSpPr/>
            <p:nvPr/>
          </p:nvSpPr>
          <p:spPr>
            <a:xfrm>
              <a:off x="8029575" y="1565275"/>
              <a:ext cx="100013" cy="92075"/>
            </a:xfrm>
            <a:custGeom>
              <a:avLst/>
              <a:gdLst/>
              <a:ahLst/>
              <a:cxnLst/>
              <a:rect l="l" t="t" r="r" b="b"/>
              <a:pathLst>
                <a:path w="244" h="111" extrusionOk="0">
                  <a:moveTo>
                    <a:pt x="228" y="0"/>
                  </a:moveTo>
                  <a:cubicBezTo>
                    <a:pt x="239" y="17"/>
                    <a:pt x="244" y="30"/>
                    <a:pt x="224" y="37"/>
                  </a:cubicBezTo>
                  <a:cubicBezTo>
                    <a:pt x="159" y="61"/>
                    <a:pt x="94" y="84"/>
                    <a:pt x="29" y="107"/>
                  </a:cubicBezTo>
                  <a:cubicBezTo>
                    <a:pt x="25" y="109"/>
                    <a:pt x="18" y="111"/>
                    <a:pt x="14" y="109"/>
                  </a:cubicBezTo>
                  <a:cubicBezTo>
                    <a:pt x="9" y="106"/>
                    <a:pt x="4" y="101"/>
                    <a:pt x="2" y="95"/>
                  </a:cubicBezTo>
                  <a:cubicBezTo>
                    <a:pt x="0" y="92"/>
                    <a:pt x="2" y="85"/>
                    <a:pt x="5" y="81"/>
                  </a:cubicBezTo>
                  <a:cubicBezTo>
                    <a:pt x="8" y="78"/>
                    <a:pt x="14" y="75"/>
                    <a:pt x="19" y="74"/>
                  </a:cubicBezTo>
                  <a:cubicBezTo>
                    <a:pt x="87" y="49"/>
                    <a:pt x="156" y="25"/>
                    <a:pt x="228" y="0"/>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42" name="Google Shape;331;p22">
              <a:extLst>
                <a:ext uri="{FF2B5EF4-FFF2-40B4-BE49-F238E27FC236}">
                  <a16:creationId xmlns:a16="http://schemas.microsoft.com/office/drawing/2014/main" id="{7AA759D8-D427-2CB7-318D-566C0FEEEFF4}"/>
                </a:ext>
              </a:extLst>
            </p:cNvPr>
            <p:cNvSpPr/>
            <p:nvPr/>
          </p:nvSpPr>
          <p:spPr>
            <a:xfrm>
              <a:off x="7735888" y="1001713"/>
              <a:ext cx="71438" cy="44450"/>
            </a:xfrm>
            <a:custGeom>
              <a:avLst/>
              <a:gdLst/>
              <a:ahLst/>
              <a:cxnLst/>
              <a:rect l="l" t="t" r="r" b="b"/>
              <a:pathLst>
                <a:path w="172" h="54" extrusionOk="0">
                  <a:moveTo>
                    <a:pt x="172" y="45"/>
                  </a:moveTo>
                  <a:cubicBezTo>
                    <a:pt x="167" y="48"/>
                    <a:pt x="161" y="54"/>
                    <a:pt x="157" y="53"/>
                  </a:cubicBezTo>
                  <a:cubicBezTo>
                    <a:pt x="105" y="45"/>
                    <a:pt x="54" y="35"/>
                    <a:pt x="0" y="16"/>
                  </a:cubicBezTo>
                  <a:cubicBezTo>
                    <a:pt x="8" y="8"/>
                    <a:pt x="12" y="0"/>
                    <a:pt x="16" y="0"/>
                  </a:cubicBezTo>
                  <a:cubicBezTo>
                    <a:pt x="69" y="3"/>
                    <a:pt x="120" y="19"/>
                    <a:pt x="171" y="33"/>
                  </a:cubicBezTo>
                  <a:cubicBezTo>
                    <a:pt x="172" y="37"/>
                    <a:pt x="172" y="41"/>
                    <a:pt x="172" y="45"/>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43" name="Google Shape;332;p22">
              <a:extLst>
                <a:ext uri="{FF2B5EF4-FFF2-40B4-BE49-F238E27FC236}">
                  <a16:creationId xmlns:a16="http://schemas.microsoft.com/office/drawing/2014/main" id="{4ACFE3C3-EB54-12F9-4804-B57708554498}"/>
                </a:ext>
              </a:extLst>
            </p:cNvPr>
            <p:cNvSpPr/>
            <p:nvPr/>
          </p:nvSpPr>
          <p:spPr>
            <a:xfrm>
              <a:off x="7480300" y="890588"/>
              <a:ext cx="71438" cy="44450"/>
            </a:xfrm>
            <a:custGeom>
              <a:avLst/>
              <a:gdLst/>
              <a:ahLst/>
              <a:cxnLst/>
              <a:rect l="l" t="t" r="r" b="b"/>
              <a:pathLst>
                <a:path w="171" h="54" extrusionOk="0">
                  <a:moveTo>
                    <a:pt x="171" y="35"/>
                  </a:moveTo>
                  <a:cubicBezTo>
                    <a:pt x="160" y="45"/>
                    <a:pt x="154" y="54"/>
                    <a:pt x="150" y="53"/>
                  </a:cubicBezTo>
                  <a:cubicBezTo>
                    <a:pt x="103" y="45"/>
                    <a:pt x="56" y="35"/>
                    <a:pt x="9" y="25"/>
                  </a:cubicBezTo>
                  <a:cubicBezTo>
                    <a:pt x="5" y="24"/>
                    <a:pt x="0" y="15"/>
                    <a:pt x="1" y="10"/>
                  </a:cubicBezTo>
                  <a:cubicBezTo>
                    <a:pt x="1" y="6"/>
                    <a:pt x="10" y="0"/>
                    <a:pt x="14" y="0"/>
                  </a:cubicBezTo>
                  <a:cubicBezTo>
                    <a:pt x="64" y="10"/>
                    <a:pt x="115" y="17"/>
                    <a:pt x="171" y="35"/>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44" name="Google Shape;333;p22">
              <a:extLst>
                <a:ext uri="{FF2B5EF4-FFF2-40B4-BE49-F238E27FC236}">
                  <a16:creationId xmlns:a16="http://schemas.microsoft.com/office/drawing/2014/main" id="{81D3325A-B2CE-422D-A384-1F65D13736BC}"/>
                </a:ext>
              </a:extLst>
            </p:cNvPr>
            <p:cNvSpPr/>
            <p:nvPr/>
          </p:nvSpPr>
          <p:spPr>
            <a:xfrm>
              <a:off x="7610475" y="942975"/>
              <a:ext cx="68263" cy="46038"/>
            </a:xfrm>
            <a:custGeom>
              <a:avLst/>
              <a:gdLst/>
              <a:ahLst/>
              <a:cxnLst/>
              <a:rect l="l" t="t" r="r" b="b"/>
              <a:pathLst>
                <a:path w="167" h="56" extrusionOk="0">
                  <a:moveTo>
                    <a:pt x="167" y="46"/>
                  </a:moveTo>
                  <a:cubicBezTo>
                    <a:pt x="159" y="50"/>
                    <a:pt x="153" y="56"/>
                    <a:pt x="149" y="55"/>
                  </a:cubicBezTo>
                  <a:cubicBezTo>
                    <a:pt x="102" y="46"/>
                    <a:pt x="56" y="36"/>
                    <a:pt x="10" y="25"/>
                  </a:cubicBezTo>
                  <a:cubicBezTo>
                    <a:pt x="5" y="24"/>
                    <a:pt x="0" y="15"/>
                    <a:pt x="0" y="11"/>
                  </a:cubicBezTo>
                  <a:cubicBezTo>
                    <a:pt x="1" y="7"/>
                    <a:pt x="10" y="0"/>
                    <a:pt x="14" y="1"/>
                  </a:cubicBezTo>
                  <a:cubicBezTo>
                    <a:pt x="61" y="10"/>
                    <a:pt x="107" y="20"/>
                    <a:pt x="153" y="31"/>
                  </a:cubicBezTo>
                  <a:cubicBezTo>
                    <a:pt x="158" y="32"/>
                    <a:pt x="161" y="39"/>
                    <a:pt x="167" y="46"/>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45" name="Google Shape;334;p22">
              <a:extLst>
                <a:ext uri="{FF2B5EF4-FFF2-40B4-BE49-F238E27FC236}">
                  <a16:creationId xmlns:a16="http://schemas.microsoft.com/office/drawing/2014/main" id="{4C214023-A4EB-3A0A-5B79-36A1459542DC}"/>
                </a:ext>
              </a:extLst>
            </p:cNvPr>
            <p:cNvSpPr/>
            <p:nvPr/>
          </p:nvSpPr>
          <p:spPr>
            <a:xfrm>
              <a:off x="7351713" y="835025"/>
              <a:ext cx="71438" cy="46038"/>
            </a:xfrm>
            <a:custGeom>
              <a:avLst/>
              <a:gdLst/>
              <a:ahLst/>
              <a:cxnLst/>
              <a:rect l="l" t="t" r="r" b="b"/>
              <a:pathLst>
                <a:path w="175" h="57" extrusionOk="0">
                  <a:moveTo>
                    <a:pt x="8" y="0"/>
                  </a:moveTo>
                  <a:cubicBezTo>
                    <a:pt x="61" y="10"/>
                    <a:pt x="115" y="19"/>
                    <a:pt x="175" y="41"/>
                  </a:cubicBezTo>
                  <a:cubicBezTo>
                    <a:pt x="162" y="50"/>
                    <a:pt x="155" y="57"/>
                    <a:pt x="151" y="56"/>
                  </a:cubicBezTo>
                  <a:cubicBezTo>
                    <a:pt x="105" y="47"/>
                    <a:pt x="60" y="38"/>
                    <a:pt x="14" y="27"/>
                  </a:cubicBezTo>
                  <a:cubicBezTo>
                    <a:pt x="8" y="25"/>
                    <a:pt x="5" y="16"/>
                    <a:pt x="0" y="10"/>
                  </a:cubicBezTo>
                  <a:cubicBezTo>
                    <a:pt x="3" y="7"/>
                    <a:pt x="5" y="3"/>
                    <a:pt x="8" y="0"/>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46" name="Google Shape;335;p22">
              <a:extLst>
                <a:ext uri="{FF2B5EF4-FFF2-40B4-BE49-F238E27FC236}">
                  <a16:creationId xmlns:a16="http://schemas.microsoft.com/office/drawing/2014/main" id="{F50DCDA9-F714-8750-9053-D1A65113B0EF}"/>
                </a:ext>
              </a:extLst>
            </p:cNvPr>
            <p:cNvSpPr/>
            <p:nvPr/>
          </p:nvSpPr>
          <p:spPr>
            <a:xfrm>
              <a:off x="7226300" y="760413"/>
              <a:ext cx="65088" cy="60325"/>
            </a:xfrm>
            <a:custGeom>
              <a:avLst/>
              <a:gdLst/>
              <a:ahLst/>
              <a:cxnLst/>
              <a:rect l="l" t="t" r="r" b="b"/>
              <a:pathLst>
                <a:path w="160" h="74" extrusionOk="0">
                  <a:moveTo>
                    <a:pt x="160" y="56"/>
                  </a:moveTo>
                  <a:cubicBezTo>
                    <a:pt x="156" y="74"/>
                    <a:pt x="145" y="74"/>
                    <a:pt x="135" y="70"/>
                  </a:cubicBezTo>
                  <a:cubicBezTo>
                    <a:pt x="95" y="57"/>
                    <a:pt x="55" y="43"/>
                    <a:pt x="15" y="28"/>
                  </a:cubicBezTo>
                  <a:cubicBezTo>
                    <a:pt x="13" y="28"/>
                    <a:pt x="9" y="27"/>
                    <a:pt x="8" y="25"/>
                  </a:cubicBezTo>
                  <a:cubicBezTo>
                    <a:pt x="5" y="20"/>
                    <a:pt x="2" y="14"/>
                    <a:pt x="0" y="9"/>
                  </a:cubicBezTo>
                  <a:cubicBezTo>
                    <a:pt x="6" y="6"/>
                    <a:pt x="13" y="0"/>
                    <a:pt x="19" y="2"/>
                  </a:cubicBezTo>
                  <a:cubicBezTo>
                    <a:pt x="38" y="7"/>
                    <a:pt x="56" y="16"/>
                    <a:pt x="74" y="22"/>
                  </a:cubicBezTo>
                  <a:cubicBezTo>
                    <a:pt x="96" y="30"/>
                    <a:pt x="117" y="36"/>
                    <a:pt x="138" y="43"/>
                  </a:cubicBezTo>
                  <a:cubicBezTo>
                    <a:pt x="146" y="46"/>
                    <a:pt x="153" y="52"/>
                    <a:pt x="160" y="56"/>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47" name="Google Shape;336;p22">
              <a:extLst>
                <a:ext uri="{FF2B5EF4-FFF2-40B4-BE49-F238E27FC236}">
                  <a16:creationId xmlns:a16="http://schemas.microsoft.com/office/drawing/2014/main" id="{4B32D7C6-1F7A-3E3B-AB7A-C4E0266A88EA}"/>
                </a:ext>
              </a:extLst>
            </p:cNvPr>
            <p:cNvSpPr/>
            <p:nvPr/>
          </p:nvSpPr>
          <p:spPr>
            <a:xfrm>
              <a:off x="8166100" y="1408113"/>
              <a:ext cx="42863" cy="109538"/>
            </a:xfrm>
            <a:custGeom>
              <a:avLst/>
              <a:gdLst/>
              <a:ahLst/>
              <a:cxnLst/>
              <a:rect l="l" t="t" r="r" b="b"/>
              <a:pathLst>
                <a:path w="103" h="133" extrusionOk="0">
                  <a:moveTo>
                    <a:pt x="0" y="133"/>
                  </a:moveTo>
                  <a:cubicBezTo>
                    <a:pt x="5" y="125"/>
                    <a:pt x="7" y="115"/>
                    <a:pt x="13" y="109"/>
                  </a:cubicBezTo>
                  <a:cubicBezTo>
                    <a:pt x="42" y="81"/>
                    <a:pt x="68" y="52"/>
                    <a:pt x="78" y="11"/>
                  </a:cubicBezTo>
                  <a:cubicBezTo>
                    <a:pt x="79" y="6"/>
                    <a:pt x="89" y="3"/>
                    <a:pt x="95" y="0"/>
                  </a:cubicBezTo>
                  <a:cubicBezTo>
                    <a:pt x="98" y="6"/>
                    <a:pt x="103" y="13"/>
                    <a:pt x="103" y="20"/>
                  </a:cubicBezTo>
                  <a:cubicBezTo>
                    <a:pt x="100" y="60"/>
                    <a:pt x="49" y="123"/>
                    <a:pt x="0" y="133"/>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48" name="Google Shape;337;p22">
              <a:extLst>
                <a:ext uri="{FF2B5EF4-FFF2-40B4-BE49-F238E27FC236}">
                  <a16:creationId xmlns:a16="http://schemas.microsoft.com/office/drawing/2014/main" id="{409E28F5-EA4C-F612-A07D-35A6E273D795}"/>
                </a:ext>
              </a:extLst>
            </p:cNvPr>
            <p:cNvSpPr/>
            <p:nvPr/>
          </p:nvSpPr>
          <p:spPr>
            <a:xfrm>
              <a:off x="7864475" y="1058863"/>
              <a:ext cx="68263" cy="50800"/>
            </a:xfrm>
            <a:custGeom>
              <a:avLst/>
              <a:gdLst/>
              <a:ahLst/>
              <a:cxnLst/>
              <a:rect l="l" t="t" r="r" b="b"/>
              <a:pathLst>
                <a:path w="168" h="61" extrusionOk="0">
                  <a:moveTo>
                    <a:pt x="0" y="8"/>
                  </a:moveTo>
                  <a:cubicBezTo>
                    <a:pt x="14" y="5"/>
                    <a:pt x="23" y="0"/>
                    <a:pt x="30" y="2"/>
                  </a:cubicBezTo>
                  <a:cubicBezTo>
                    <a:pt x="71" y="12"/>
                    <a:pt x="112" y="22"/>
                    <a:pt x="152" y="34"/>
                  </a:cubicBezTo>
                  <a:cubicBezTo>
                    <a:pt x="159" y="36"/>
                    <a:pt x="163" y="46"/>
                    <a:pt x="168" y="53"/>
                  </a:cubicBezTo>
                  <a:cubicBezTo>
                    <a:pt x="161" y="55"/>
                    <a:pt x="154" y="61"/>
                    <a:pt x="148" y="60"/>
                  </a:cubicBezTo>
                  <a:cubicBezTo>
                    <a:pt x="103" y="49"/>
                    <a:pt x="59" y="36"/>
                    <a:pt x="14" y="24"/>
                  </a:cubicBezTo>
                  <a:cubicBezTo>
                    <a:pt x="11" y="23"/>
                    <a:pt x="9" y="18"/>
                    <a:pt x="0" y="8"/>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49" name="Google Shape;338;p22">
              <a:extLst>
                <a:ext uri="{FF2B5EF4-FFF2-40B4-BE49-F238E27FC236}">
                  <a16:creationId xmlns:a16="http://schemas.microsoft.com/office/drawing/2014/main" id="{18AAB784-8DD3-D065-9B10-75C921FAECE4}"/>
                </a:ext>
              </a:extLst>
            </p:cNvPr>
            <p:cNvSpPr/>
            <p:nvPr/>
          </p:nvSpPr>
          <p:spPr>
            <a:xfrm>
              <a:off x="7993063" y="1130300"/>
              <a:ext cx="66675" cy="58738"/>
            </a:xfrm>
            <a:custGeom>
              <a:avLst/>
              <a:gdLst/>
              <a:ahLst/>
              <a:cxnLst/>
              <a:rect l="l" t="t" r="r" b="b"/>
              <a:pathLst>
                <a:path w="161" h="72" extrusionOk="0">
                  <a:moveTo>
                    <a:pt x="5" y="0"/>
                  </a:moveTo>
                  <a:cubicBezTo>
                    <a:pt x="60" y="9"/>
                    <a:pt x="111" y="29"/>
                    <a:pt x="161" y="51"/>
                  </a:cubicBezTo>
                  <a:cubicBezTo>
                    <a:pt x="161" y="71"/>
                    <a:pt x="150" y="72"/>
                    <a:pt x="139" y="69"/>
                  </a:cubicBezTo>
                  <a:cubicBezTo>
                    <a:pt x="98" y="55"/>
                    <a:pt x="56" y="41"/>
                    <a:pt x="15" y="26"/>
                  </a:cubicBezTo>
                  <a:cubicBezTo>
                    <a:pt x="9" y="24"/>
                    <a:pt x="5" y="15"/>
                    <a:pt x="0" y="9"/>
                  </a:cubicBezTo>
                  <a:cubicBezTo>
                    <a:pt x="2" y="6"/>
                    <a:pt x="3" y="3"/>
                    <a:pt x="5" y="0"/>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50" name="Google Shape;339;p22">
              <a:extLst>
                <a:ext uri="{FF2B5EF4-FFF2-40B4-BE49-F238E27FC236}">
                  <a16:creationId xmlns:a16="http://schemas.microsoft.com/office/drawing/2014/main" id="{F2889B8E-1607-9132-19E0-7A3CE64B211E}"/>
                </a:ext>
              </a:extLst>
            </p:cNvPr>
            <p:cNvSpPr/>
            <p:nvPr/>
          </p:nvSpPr>
          <p:spPr>
            <a:xfrm>
              <a:off x="8112125" y="1225550"/>
              <a:ext cx="63500" cy="79375"/>
            </a:xfrm>
            <a:custGeom>
              <a:avLst/>
              <a:gdLst/>
              <a:ahLst/>
              <a:cxnLst/>
              <a:rect l="l" t="t" r="r" b="b"/>
              <a:pathLst>
                <a:path w="153" h="97" extrusionOk="0">
                  <a:moveTo>
                    <a:pt x="0" y="12"/>
                  </a:moveTo>
                  <a:cubicBezTo>
                    <a:pt x="15" y="6"/>
                    <a:pt x="24" y="0"/>
                    <a:pt x="28" y="2"/>
                  </a:cubicBezTo>
                  <a:cubicBezTo>
                    <a:pt x="69" y="25"/>
                    <a:pt x="109" y="50"/>
                    <a:pt x="149" y="75"/>
                  </a:cubicBezTo>
                  <a:cubicBezTo>
                    <a:pt x="153" y="78"/>
                    <a:pt x="152" y="88"/>
                    <a:pt x="153" y="95"/>
                  </a:cubicBezTo>
                  <a:cubicBezTo>
                    <a:pt x="147" y="96"/>
                    <a:pt x="141" y="97"/>
                    <a:pt x="135" y="96"/>
                  </a:cubicBezTo>
                  <a:cubicBezTo>
                    <a:pt x="132" y="96"/>
                    <a:pt x="129" y="92"/>
                    <a:pt x="125" y="90"/>
                  </a:cubicBezTo>
                  <a:cubicBezTo>
                    <a:pt x="87" y="66"/>
                    <a:pt x="48" y="41"/>
                    <a:pt x="0" y="12"/>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51" name="Google Shape;340;p22">
              <a:extLst>
                <a:ext uri="{FF2B5EF4-FFF2-40B4-BE49-F238E27FC236}">
                  <a16:creationId xmlns:a16="http://schemas.microsoft.com/office/drawing/2014/main" id="{88388506-953E-DFC8-02CA-42C77A9A743B}"/>
                </a:ext>
              </a:extLst>
            </p:cNvPr>
            <p:cNvSpPr/>
            <p:nvPr/>
          </p:nvSpPr>
          <p:spPr>
            <a:xfrm>
              <a:off x="7593013" y="354013"/>
              <a:ext cx="38100" cy="28575"/>
            </a:xfrm>
            <a:custGeom>
              <a:avLst/>
              <a:gdLst/>
              <a:ahLst/>
              <a:cxnLst/>
              <a:rect l="l" t="t" r="r" b="b"/>
              <a:pathLst>
                <a:path w="94" h="35" extrusionOk="0">
                  <a:moveTo>
                    <a:pt x="0" y="17"/>
                  </a:moveTo>
                  <a:cubicBezTo>
                    <a:pt x="33" y="4"/>
                    <a:pt x="60" y="0"/>
                    <a:pt x="87" y="4"/>
                  </a:cubicBezTo>
                  <a:cubicBezTo>
                    <a:pt x="90" y="5"/>
                    <a:pt x="91" y="13"/>
                    <a:pt x="94" y="18"/>
                  </a:cubicBezTo>
                  <a:cubicBezTo>
                    <a:pt x="69" y="35"/>
                    <a:pt x="42" y="33"/>
                    <a:pt x="16" y="34"/>
                  </a:cubicBezTo>
                  <a:cubicBezTo>
                    <a:pt x="13" y="35"/>
                    <a:pt x="8" y="27"/>
                    <a:pt x="0" y="17"/>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52" name="Google Shape;341;p22">
              <a:extLst>
                <a:ext uri="{FF2B5EF4-FFF2-40B4-BE49-F238E27FC236}">
                  <a16:creationId xmlns:a16="http://schemas.microsoft.com/office/drawing/2014/main" id="{B0E3BE1C-AF43-BE42-EA84-571B2DAB301A}"/>
                </a:ext>
              </a:extLst>
            </p:cNvPr>
            <p:cNvSpPr/>
            <p:nvPr/>
          </p:nvSpPr>
          <p:spPr>
            <a:xfrm>
              <a:off x="7985125" y="242888"/>
              <a:ext cx="38100" cy="31750"/>
            </a:xfrm>
            <a:custGeom>
              <a:avLst/>
              <a:gdLst/>
              <a:ahLst/>
              <a:cxnLst/>
              <a:rect l="l" t="t" r="r" b="b"/>
              <a:pathLst>
                <a:path w="92" h="39" extrusionOk="0">
                  <a:moveTo>
                    <a:pt x="85" y="0"/>
                  </a:moveTo>
                  <a:cubicBezTo>
                    <a:pt x="92" y="29"/>
                    <a:pt x="75" y="29"/>
                    <a:pt x="61" y="31"/>
                  </a:cubicBezTo>
                  <a:cubicBezTo>
                    <a:pt x="13" y="39"/>
                    <a:pt x="13" y="39"/>
                    <a:pt x="0" y="13"/>
                  </a:cubicBezTo>
                  <a:cubicBezTo>
                    <a:pt x="29" y="9"/>
                    <a:pt x="55" y="5"/>
                    <a:pt x="85" y="0"/>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53" name="Google Shape;342;p22">
              <a:extLst>
                <a:ext uri="{FF2B5EF4-FFF2-40B4-BE49-F238E27FC236}">
                  <a16:creationId xmlns:a16="http://schemas.microsoft.com/office/drawing/2014/main" id="{E04288A1-47A0-7143-0900-69F7697E974A}"/>
                </a:ext>
              </a:extLst>
            </p:cNvPr>
            <p:cNvSpPr/>
            <p:nvPr/>
          </p:nvSpPr>
          <p:spPr>
            <a:xfrm>
              <a:off x="7529513" y="376238"/>
              <a:ext cx="36513" cy="26988"/>
            </a:xfrm>
            <a:custGeom>
              <a:avLst/>
              <a:gdLst/>
              <a:ahLst/>
              <a:cxnLst/>
              <a:rect l="l" t="t" r="r" b="b"/>
              <a:pathLst>
                <a:path w="90" h="34" extrusionOk="0">
                  <a:moveTo>
                    <a:pt x="0" y="13"/>
                  </a:moveTo>
                  <a:cubicBezTo>
                    <a:pt x="29" y="8"/>
                    <a:pt x="53" y="4"/>
                    <a:pt x="77" y="1"/>
                  </a:cubicBezTo>
                  <a:cubicBezTo>
                    <a:pt x="81" y="0"/>
                    <a:pt x="87" y="5"/>
                    <a:pt x="89" y="9"/>
                  </a:cubicBezTo>
                  <a:cubicBezTo>
                    <a:pt x="90" y="12"/>
                    <a:pt x="87" y="21"/>
                    <a:pt x="84" y="22"/>
                  </a:cubicBezTo>
                  <a:cubicBezTo>
                    <a:pt x="60" y="26"/>
                    <a:pt x="36" y="31"/>
                    <a:pt x="11" y="34"/>
                  </a:cubicBezTo>
                  <a:cubicBezTo>
                    <a:pt x="9" y="34"/>
                    <a:pt x="6" y="24"/>
                    <a:pt x="0" y="13"/>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54" name="Google Shape;343;p22">
              <a:extLst>
                <a:ext uri="{FF2B5EF4-FFF2-40B4-BE49-F238E27FC236}">
                  <a16:creationId xmlns:a16="http://schemas.microsoft.com/office/drawing/2014/main" id="{C5BF41DD-F26F-37C5-100E-B9D2DA63CBB8}"/>
                </a:ext>
              </a:extLst>
            </p:cNvPr>
            <p:cNvSpPr/>
            <p:nvPr/>
          </p:nvSpPr>
          <p:spPr>
            <a:xfrm>
              <a:off x="7466013" y="393700"/>
              <a:ext cx="38100" cy="34925"/>
            </a:xfrm>
            <a:custGeom>
              <a:avLst/>
              <a:gdLst/>
              <a:ahLst/>
              <a:cxnLst/>
              <a:rect l="l" t="t" r="r" b="b"/>
              <a:pathLst>
                <a:path w="96" h="44" extrusionOk="0">
                  <a:moveTo>
                    <a:pt x="96" y="20"/>
                  </a:moveTo>
                  <a:cubicBezTo>
                    <a:pt x="61" y="38"/>
                    <a:pt x="33" y="44"/>
                    <a:pt x="0" y="38"/>
                  </a:cubicBezTo>
                  <a:cubicBezTo>
                    <a:pt x="15" y="9"/>
                    <a:pt x="58" y="0"/>
                    <a:pt x="96" y="20"/>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55" name="Google Shape;344;p22">
              <a:extLst>
                <a:ext uri="{FF2B5EF4-FFF2-40B4-BE49-F238E27FC236}">
                  <a16:creationId xmlns:a16="http://schemas.microsoft.com/office/drawing/2014/main" id="{050B131D-1F65-56D6-77BC-36D69BBA70D7}"/>
                </a:ext>
              </a:extLst>
            </p:cNvPr>
            <p:cNvSpPr/>
            <p:nvPr/>
          </p:nvSpPr>
          <p:spPr>
            <a:xfrm>
              <a:off x="7400925" y="419100"/>
              <a:ext cx="34925" cy="33338"/>
            </a:xfrm>
            <a:custGeom>
              <a:avLst/>
              <a:gdLst/>
              <a:ahLst/>
              <a:cxnLst/>
              <a:rect l="l" t="t" r="r" b="b"/>
              <a:pathLst>
                <a:path w="84" h="41" extrusionOk="0">
                  <a:moveTo>
                    <a:pt x="84" y="8"/>
                  </a:moveTo>
                  <a:cubicBezTo>
                    <a:pt x="83" y="14"/>
                    <a:pt x="84" y="23"/>
                    <a:pt x="82" y="23"/>
                  </a:cubicBezTo>
                  <a:cubicBezTo>
                    <a:pt x="58" y="30"/>
                    <a:pt x="34" y="36"/>
                    <a:pt x="10" y="41"/>
                  </a:cubicBezTo>
                  <a:cubicBezTo>
                    <a:pt x="7" y="41"/>
                    <a:pt x="1" y="35"/>
                    <a:pt x="0" y="31"/>
                  </a:cubicBezTo>
                  <a:cubicBezTo>
                    <a:pt x="0" y="27"/>
                    <a:pt x="3" y="19"/>
                    <a:pt x="6" y="18"/>
                  </a:cubicBezTo>
                  <a:cubicBezTo>
                    <a:pt x="31" y="11"/>
                    <a:pt x="56" y="0"/>
                    <a:pt x="84" y="8"/>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56" name="Google Shape;345;p22">
              <a:extLst>
                <a:ext uri="{FF2B5EF4-FFF2-40B4-BE49-F238E27FC236}">
                  <a16:creationId xmlns:a16="http://schemas.microsoft.com/office/drawing/2014/main" id="{2002A755-D3B3-7E4E-44C9-DB67C78B0203}"/>
                </a:ext>
              </a:extLst>
            </p:cNvPr>
            <p:cNvSpPr/>
            <p:nvPr/>
          </p:nvSpPr>
          <p:spPr>
            <a:xfrm>
              <a:off x="7337425" y="447675"/>
              <a:ext cx="36513" cy="41275"/>
            </a:xfrm>
            <a:custGeom>
              <a:avLst/>
              <a:gdLst/>
              <a:ahLst/>
              <a:cxnLst/>
              <a:rect l="l" t="t" r="r" b="b"/>
              <a:pathLst>
                <a:path w="89" h="49" extrusionOk="0">
                  <a:moveTo>
                    <a:pt x="0" y="27"/>
                  </a:moveTo>
                  <a:cubicBezTo>
                    <a:pt x="26" y="9"/>
                    <a:pt x="53" y="0"/>
                    <a:pt x="82" y="3"/>
                  </a:cubicBezTo>
                  <a:cubicBezTo>
                    <a:pt x="89" y="22"/>
                    <a:pt x="78" y="27"/>
                    <a:pt x="66" y="29"/>
                  </a:cubicBezTo>
                  <a:cubicBezTo>
                    <a:pt x="44" y="33"/>
                    <a:pt x="21" y="49"/>
                    <a:pt x="0" y="27"/>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57" name="Google Shape;346;p22">
              <a:extLst>
                <a:ext uri="{FF2B5EF4-FFF2-40B4-BE49-F238E27FC236}">
                  <a16:creationId xmlns:a16="http://schemas.microsoft.com/office/drawing/2014/main" id="{349F4BEB-9943-348C-A0E0-4785D050BA6C}"/>
                </a:ext>
              </a:extLst>
            </p:cNvPr>
            <p:cNvSpPr/>
            <p:nvPr/>
          </p:nvSpPr>
          <p:spPr>
            <a:xfrm>
              <a:off x="8183563" y="182563"/>
              <a:ext cx="34925" cy="31750"/>
            </a:xfrm>
            <a:custGeom>
              <a:avLst/>
              <a:gdLst/>
              <a:ahLst/>
              <a:cxnLst/>
              <a:rect l="l" t="t" r="r" b="b"/>
              <a:pathLst>
                <a:path w="85" h="38" extrusionOk="0">
                  <a:moveTo>
                    <a:pt x="85" y="22"/>
                  </a:moveTo>
                  <a:cubicBezTo>
                    <a:pt x="60" y="37"/>
                    <a:pt x="32" y="38"/>
                    <a:pt x="4" y="37"/>
                  </a:cubicBezTo>
                  <a:cubicBezTo>
                    <a:pt x="3" y="37"/>
                    <a:pt x="0" y="19"/>
                    <a:pt x="0" y="19"/>
                  </a:cubicBezTo>
                  <a:cubicBezTo>
                    <a:pt x="18" y="14"/>
                    <a:pt x="35" y="9"/>
                    <a:pt x="53" y="6"/>
                  </a:cubicBezTo>
                  <a:cubicBezTo>
                    <a:pt x="64" y="4"/>
                    <a:pt x="78" y="0"/>
                    <a:pt x="85" y="22"/>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58" name="Google Shape;347;p22">
              <a:extLst>
                <a:ext uri="{FF2B5EF4-FFF2-40B4-BE49-F238E27FC236}">
                  <a16:creationId xmlns:a16="http://schemas.microsoft.com/office/drawing/2014/main" id="{9BE1DEA1-D88C-5D3A-8EE5-A7A1536901A4}"/>
                </a:ext>
              </a:extLst>
            </p:cNvPr>
            <p:cNvSpPr/>
            <p:nvPr/>
          </p:nvSpPr>
          <p:spPr>
            <a:xfrm>
              <a:off x="8245475" y="165100"/>
              <a:ext cx="38100" cy="31750"/>
            </a:xfrm>
            <a:custGeom>
              <a:avLst/>
              <a:gdLst/>
              <a:ahLst/>
              <a:cxnLst/>
              <a:rect l="l" t="t" r="r" b="b"/>
              <a:pathLst>
                <a:path w="90" h="38" extrusionOk="0">
                  <a:moveTo>
                    <a:pt x="90" y="12"/>
                  </a:moveTo>
                  <a:cubicBezTo>
                    <a:pt x="53" y="36"/>
                    <a:pt x="21" y="38"/>
                    <a:pt x="0" y="19"/>
                  </a:cubicBezTo>
                  <a:cubicBezTo>
                    <a:pt x="24" y="0"/>
                    <a:pt x="51" y="2"/>
                    <a:pt x="78" y="0"/>
                  </a:cubicBezTo>
                  <a:cubicBezTo>
                    <a:pt x="81" y="0"/>
                    <a:pt x="86" y="8"/>
                    <a:pt x="90" y="12"/>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59" name="Google Shape;348;p22">
              <a:extLst>
                <a:ext uri="{FF2B5EF4-FFF2-40B4-BE49-F238E27FC236}">
                  <a16:creationId xmlns:a16="http://schemas.microsoft.com/office/drawing/2014/main" id="{E9F3F36D-09B8-5E7B-C5D0-238CC56A9828}"/>
                </a:ext>
              </a:extLst>
            </p:cNvPr>
            <p:cNvSpPr/>
            <p:nvPr/>
          </p:nvSpPr>
          <p:spPr>
            <a:xfrm>
              <a:off x="8116888" y="207963"/>
              <a:ext cx="36513" cy="25400"/>
            </a:xfrm>
            <a:custGeom>
              <a:avLst/>
              <a:gdLst/>
              <a:ahLst/>
              <a:cxnLst/>
              <a:rect l="l" t="t" r="r" b="b"/>
              <a:pathLst>
                <a:path w="87" h="32" extrusionOk="0">
                  <a:moveTo>
                    <a:pt x="87" y="16"/>
                  </a:moveTo>
                  <a:cubicBezTo>
                    <a:pt x="79" y="20"/>
                    <a:pt x="71" y="25"/>
                    <a:pt x="62" y="27"/>
                  </a:cubicBezTo>
                  <a:cubicBezTo>
                    <a:pt x="44" y="30"/>
                    <a:pt x="25" y="31"/>
                    <a:pt x="7" y="32"/>
                  </a:cubicBezTo>
                  <a:cubicBezTo>
                    <a:pt x="5" y="32"/>
                    <a:pt x="0" y="27"/>
                    <a:pt x="1" y="24"/>
                  </a:cubicBezTo>
                  <a:cubicBezTo>
                    <a:pt x="1" y="19"/>
                    <a:pt x="3" y="13"/>
                    <a:pt x="6" y="11"/>
                  </a:cubicBezTo>
                  <a:cubicBezTo>
                    <a:pt x="17" y="2"/>
                    <a:pt x="67" y="0"/>
                    <a:pt x="87" y="16"/>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60" name="Google Shape;349;p22">
              <a:extLst>
                <a:ext uri="{FF2B5EF4-FFF2-40B4-BE49-F238E27FC236}">
                  <a16:creationId xmlns:a16="http://schemas.microsoft.com/office/drawing/2014/main" id="{A6079A88-76BA-ADEE-D2C1-7285FF9B71F0}"/>
                </a:ext>
              </a:extLst>
            </p:cNvPr>
            <p:cNvSpPr/>
            <p:nvPr/>
          </p:nvSpPr>
          <p:spPr>
            <a:xfrm>
              <a:off x="7920038" y="263525"/>
              <a:ext cx="38100" cy="26988"/>
            </a:xfrm>
            <a:custGeom>
              <a:avLst/>
              <a:gdLst/>
              <a:ahLst/>
              <a:cxnLst/>
              <a:rect l="l" t="t" r="r" b="b"/>
              <a:pathLst>
                <a:path w="95" h="32" extrusionOk="0">
                  <a:moveTo>
                    <a:pt x="95" y="15"/>
                  </a:moveTo>
                  <a:cubicBezTo>
                    <a:pt x="64" y="32"/>
                    <a:pt x="36" y="32"/>
                    <a:pt x="9" y="30"/>
                  </a:cubicBezTo>
                  <a:cubicBezTo>
                    <a:pt x="0" y="14"/>
                    <a:pt x="9" y="8"/>
                    <a:pt x="20" y="6"/>
                  </a:cubicBezTo>
                  <a:cubicBezTo>
                    <a:pt x="41" y="3"/>
                    <a:pt x="62" y="1"/>
                    <a:pt x="82" y="1"/>
                  </a:cubicBezTo>
                  <a:cubicBezTo>
                    <a:pt x="85" y="0"/>
                    <a:pt x="89" y="7"/>
                    <a:pt x="95" y="15"/>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61" name="Google Shape;350;p22">
              <a:extLst>
                <a:ext uri="{FF2B5EF4-FFF2-40B4-BE49-F238E27FC236}">
                  <a16:creationId xmlns:a16="http://schemas.microsoft.com/office/drawing/2014/main" id="{8E57DD0F-9864-060F-FAE3-803BD56836F2}"/>
                </a:ext>
              </a:extLst>
            </p:cNvPr>
            <p:cNvSpPr/>
            <p:nvPr/>
          </p:nvSpPr>
          <p:spPr>
            <a:xfrm>
              <a:off x="7854950" y="280988"/>
              <a:ext cx="36513" cy="31750"/>
            </a:xfrm>
            <a:custGeom>
              <a:avLst/>
              <a:gdLst/>
              <a:ahLst/>
              <a:cxnLst/>
              <a:rect l="l" t="t" r="r" b="b"/>
              <a:pathLst>
                <a:path w="90" h="39" extrusionOk="0">
                  <a:moveTo>
                    <a:pt x="0" y="28"/>
                  </a:moveTo>
                  <a:cubicBezTo>
                    <a:pt x="8" y="19"/>
                    <a:pt x="11" y="10"/>
                    <a:pt x="16" y="9"/>
                  </a:cubicBezTo>
                  <a:cubicBezTo>
                    <a:pt x="36" y="5"/>
                    <a:pt x="55" y="2"/>
                    <a:pt x="75" y="0"/>
                  </a:cubicBezTo>
                  <a:cubicBezTo>
                    <a:pt x="80" y="0"/>
                    <a:pt x="88" y="5"/>
                    <a:pt x="89" y="10"/>
                  </a:cubicBezTo>
                  <a:cubicBezTo>
                    <a:pt x="90" y="14"/>
                    <a:pt x="85" y="23"/>
                    <a:pt x="81" y="24"/>
                  </a:cubicBezTo>
                  <a:cubicBezTo>
                    <a:pt x="56" y="30"/>
                    <a:pt x="31" y="39"/>
                    <a:pt x="0" y="28"/>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62" name="Google Shape;351;p22">
              <a:extLst>
                <a:ext uri="{FF2B5EF4-FFF2-40B4-BE49-F238E27FC236}">
                  <a16:creationId xmlns:a16="http://schemas.microsoft.com/office/drawing/2014/main" id="{C2BBA594-9E9B-B197-FBE6-9F560304E6B1}"/>
                </a:ext>
              </a:extLst>
            </p:cNvPr>
            <p:cNvSpPr/>
            <p:nvPr/>
          </p:nvSpPr>
          <p:spPr>
            <a:xfrm>
              <a:off x="7791450" y="292100"/>
              <a:ext cx="36513" cy="33338"/>
            </a:xfrm>
            <a:custGeom>
              <a:avLst/>
              <a:gdLst/>
              <a:ahLst/>
              <a:cxnLst/>
              <a:rect l="l" t="t" r="r" b="b"/>
              <a:pathLst>
                <a:path w="90" h="41" extrusionOk="0">
                  <a:moveTo>
                    <a:pt x="90" y="26"/>
                  </a:moveTo>
                  <a:cubicBezTo>
                    <a:pt x="65" y="40"/>
                    <a:pt x="37" y="41"/>
                    <a:pt x="9" y="41"/>
                  </a:cubicBezTo>
                  <a:cubicBezTo>
                    <a:pt x="6" y="41"/>
                    <a:pt x="2" y="34"/>
                    <a:pt x="1" y="29"/>
                  </a:cubicBezTo>
                  <a:cubicBezTo>
                    <a:pt x="0" y="27"/>
                    <a:pt x="3" y="20"/>
                    <a:pt x="6" y="20"/>
                  </a:cubicBezTo>
                  <a:cubicBezTo>
                    <a:pt x="32" y="15"/>
                    <a:pt x="57" y="0"/>
                    <a:pt x="85" y="14"/>
                  </a:cubicBezTo>
                  <a:cubicBezTo>
                    <a:pt x="87" y="15"/>
                    <a:pt x="87" y="19"/>
                    <a:pt x="90" y="26"/>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63" name="Google Shape;352;p22">
              <a:extLst>
                <a:ext uri="{FF2B5EF4-FFF2-40B4-BE49-F238E27FC236}">
                  <a16:creationId xmlns:a16="http://schemas.microsoft.com/office/drawing/2014/main" id="{6EBB4B19-BB3F-3143-178F-B383B3351B81}"/>
                </a:ext>
              </a:extLst>
            </p:cNvPr>
            <p:cNvSpPr/>
            <p:nvPr/>
          </p:nvSpPr>
          <p:spPr>
            <a:xfrm>
              <a:off x="7659688" y="334963"/>
              <a:ext cx="36513" cy="31750"/>
            </a:xfrm>
            <a:custGeom>
              <a:avLst/>
              <a:gdLst/>
              <a:ahLst/>
              <a:cxnLst/>
              <a:rect l="l" t="t" r="r" b="b"/>
              <a:pathLst>
                <a:path w="87" h="37" extrusionOk="0">
                  <a:moveTo>
                    <a:pt x="0" y="17"/>
                  </a:moveTo>
                  <a:cubicBezTo>
                    <a:pt x="24" y="0"/>
                    <a:pt x="50" y="3"/>
                    <a:pt x="76" y="2"/>
                  </a:cubicBezTo>
                  <a:cubicBezTo>
                    <a:pt x="79" y="2"/>
                    <a:pt x="84" y="7"/>
                    <a:pt x="86" y="11"/>
                  </a:cubicBezTo>
                  <a:cubicBezTo>
                    <a:pt x="87" y="13"/>
                    <a:pt x="85" y="19"/>
                    <a:pt x="83" y="21"/>
                  </a:cubicBezTo>
                  <a:cubicBezTo>
                    <a:pt x="72" y="31"/>
                    <a:pt x="18" y="37"/>
                    <a:pt x="4" y="29"/>
                  </a:cubicBezTo>
                  <a:cubicBezTo>
                    <a:pt x="2" y="27"/>
                    <a:pt x="2" y="22"/>
                    <a:pt x="0" y="17"/>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64" name="Google Shape;353;p22">
              <a:extLst>
                <a:ext uri="{FF2B5EF4-FFF2-40B4-BE49-F238E27FC236}">
                  <a16:creationId xmlns:a16="http://schemas.microsoft.com/office/drawing/2014/main" id="{FFE35FDE-1587-A1B0-4109-91E16EE54E28}"/>
                </a:ext>
              </a:extLst>
            </p:cNvPr>
            <p:cNvSpPr/>
            <p:nvPr/>
          </p:nvSpPr>
          <p:spPr>
            <a:xfrm>
              <a:off x="8440738" y="79375"/>
              <a:ext cx="34925" cy="36513"/>
            </a:xfrm>
            <a:custGeom>
              <a:avLst/>
              <a:gdLst/>
              <a:ahLst/>
              <a:cxnLst/>
              <a:rect l="l" t="t" r="r" b="b"/>
              <a:pathLst>
                <a:path w="85" h="44" extrusionOk="0">
                  <a:moveTo>
                    <a:pt x="85" y="11"/>
                  </a:moveTo>
                  <a:cubicBezTo>
                    <a:pt x="81" y="17"/>
                    <a:pt x="79" y="26"/>
                    <a:pt x="73" y="28"/>
                  </a:cubicBezTo>
                  <a:cubicBezTo>
                    <a:pt x="55" y="34"/>
                    <a:pt x="35" y="39"/>
                    <a:pt x="16" y="43"/>
                  </a:cubicBezTo>
                  <a:cubicBezTo>
                    <a:pt x="11" y="44"/>
                    <a:pt x="3" y="39"/>
                    <a:pt x="1" y="35"/>
                  </a:cubicBezTo>
                  <a:cubicBezTo>
                    <a:pt x="0" y="31"/>
                    <a:pt x="4" y="21"/>
                    <a:pt x="8" y="20"/>
                  </a:cubicBezTo>
                  <a:cubicBezTo>
                    <a:pt x="31" y="12"/>
                    <a:pt x="55" y="7"/>
                    <a:pt x="78" y="0"/>
                  </a:cubicBezTo>
                  <a:cubicBezTo>
                    <a:pt x="81" y="4"/>
                    <a:pt x="83" y="7"/>
                    <a:pt x="85" y="11"/>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65" name="Google Shape;354;p22">
              <a:extLst>
                <a:ext uri="{FF2B5EF4-FFF2-40B4-BE49-F238E27FC236}">
                  <a16:creationId xmlns:a16="http://schemas.microsoft.com/office/drawing/2014/main" id="{763BB4ED-D991-22D6-7B99-9BF1F1300CF8}"/>
                </a:ext>
              </a:extLst>
            </p:cNvPr>
            <p:cNvSpPr/>
            <p:nvPr/>
          </p:nvSpPr>
          <p:spPr>
            <a:xfrm>
              <a:off x="8375650" y="111125"/>
              <a:ext cx="36513" cy="38100"/>
            </a:xfrm>
            <a:custGeom>
              <a:avLst/>
              <a:gdLst/>
              <a:ahLst/>
              <a:cxnLst/>
              <a:rect l="l" t="t" r="r" b="b"/>
              <a:pathLst>
                <a:path w="86" h="47" extrusionOk="0">
                  <a:moveTo>
                    <a:pt x="86" y="14"/>
                  </a:moveTo>
                  <a:cubicBezTo>
                    <a:pt x="64" y="40"/>
                    <a:pt x="23" y="47"/>
                    <a:pt x="0" y="29"/>
                  </a:cubicBezTo>
                  <a:cubicBezTo>
                    <a:pt x="24" y="6"/>
                    <a:pt x="60" y="0"/>
                    <a:pt x="86" y="14"/>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66" name="Google Shape;355;p22">
              <a:extLst>
                <a:ext uri="{FF2B5EF4-FFF2-40B4-BE49-F238E27FC236}">
                  <a16:creationId xmlns:a16="http://schemas.microsoft.com/office/drawing/2014/main" id="{95EA4DE5-D8BA-E7E0-830D-A05C9DFB42D5}"/>
                </a:ext>
              </a:extLst>
            </p:cNvPr>
            <p:cNvSpPr/>
            <p:nvPr/>
          </p:nvSpPr>
          <p:spPr>
            <a:xfrm>
              <a:off x="7208838" y="523875"/>
              <a:ext cx="36513" cy="41275"/>
            </a:xfrm>
            <a:custGeom>
              <a:avLst/>
              <a:gdLst/>
              <a:ahLst/>
              <a:cxnLst/>
              <a:rect l="l" t="t" r="r" b="b"/>
              <a:pathLst>
                <a:path w="92" h="51" extrusionOk="0">
                  <a:moveTo>
                    <a:pt x="0" y="35"/>
                  </a:moveTo>
                  <a:cubicBezTo>
                    <a:pt x="30" y="21"/>
                    <a:pt x="52" y="10"/>
                    <a:pt x="74" y="1"/>
                  </a:cubicBezTo>
                  <a:cubicBezTo>
                    <a:pt x="78" y="0"/>
                    <a:pt x="86" y="4"/>
                    <a:pt x="90" y="8"/>
                  </a:cubicBezTo>
                  <a:cubicBezTo>
                    <a:pt x="92" y="10"/>
                    <a:pt x="90" y="20"/>
                    <a:pt x="87" y="22"/>
                  </a:cubicBezTo>
                  <a:cubicBezTo>
                    <a:pt x="65" y="32"/>
                    <a:pt x="42" y="41"/>
                    <a:pt x="19" y="50"/>
                  </a:cubicBezTo>
                  <a:cubicBezTo>
                    <a:pt x="17" y="51"/>
                    <a:pt x="12" y="44"/>
                    <a:pt x="0" y="35"/>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67" name="Google Shape;356;p22">
              <a:extLst>
                <a:ext uri="{FF2B5EF4-FFF2-40B4-BE49-F238E27FC236}">
                  <a16:creationId xmlns:a16="http://schemas.microsoft.com/office/drawing/2014/main" id="{6EA18333-E758-6912-CCD5-3D3D9033F4FD}"/>
                </a:ext>
              </a:extLst>
            </p:cNvPr>
            <p:cNvSpPr/>
            <p:nvPr/>
          </p:nvSpPr>
          <p:spPr>
            <a:xfrm>
              <a:off x="7723188" y="317500"/>
              <a:ext cx="39688" cy="25400"/>
            </a:xfrm>
            <a:custGeom>
              <a:avLst/>
              <a:gdLst/>
              <a:ahLst/>
              <a:cxnLst/>
              <a:rect l="l" t="t" r="r" b="b"/>
              <a:pathLst>
                <a:path w="98" h="32" extrusionOk="0">
                  <a:moveTo>
                    <a:pt x="0" y="12"/>
                  </a:moveTo>
                  <a:cubicBezTo>
                    <a:pt x="34" y="7"/>
                    <a:pt x="61" y="3"/>
                    <a:pt x="85" y="0"/>
                  </a:cubicBezTo>
                  <a:cubicBezTo>
                    <a:pt x="98" y="16"/>
                    <a:pt x="92" y="24"/>
                    <a:pt x="80" y="26"/>
                  </a:cubicBezTo>
                  <a:cubicBezTo>
                    <a:pt x="58" y="30"/>
                    <a:pt x="36" y="31"/>
                    <a:pt x="14" y="32"/>
                  </a:cubicBezTo>
                  <a:cubicBezTo>
                    <a:pt x="11" y="32"/>
                    <a:pt x="9" y="25"/>
                    <a:pt x="0" y="12"/>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68" name="Google Shape;357;p22">
              <a:extLst>
                <a:ext uri="{FF2B5EF4-FFF2-40B4-BE49-F238E27FC236}">
                  <a16:creationId xmlns:a16="http://schemas.microsoft.com/office/drawing/2014/main" id="{BDA4C8CA-0974-0F40-D56C-3906D02CCE96}"/>
                </a:ext>
              </a:extLst>
            </p:cNvPr>
            <p:cNvSpPr/>
            <p:nvPr/>
          </p:nvSpPr>
          <p:spPr>
            <a:xfrm>
              <a:off x="8312150" y="139700"/>
              <a:ext cx="34925" cy="31750"/>
            </a:xfrm>
            <a:custGeom>
              <a:avLst/>
              <a:gdLst/>
              <a:ahLst/>
              <a:cxnLst/>
              <a:rect l="l" t="t" r="r" b="b"/>
              <a:pathLst>
                <a:path w="87" h="38" extrusionOk="0">
                  <a:moveTo>
                    <a:pt x="87" y="9"/>
                  </a:moveTo>
                  <a:cubicBezTo>
                    <a:pt x="83" y="15"/>
                    <a:pt x="80" y="25"/>
                    <a:pt x="75" y="26"/>
                  </a:cubicBezTo>
                  <a:cubicBezTo>
                    <a:pt x="56" y="31"/>
                    <a:pt x="37" y="35"/>
                    <a:pt x="17" y="37"/>
                  </a:cubicBezTo>
                  <a:cubicBezTo>
                    <a:pt x="12" y="38"/>
                    <a:pt x="6" y="30"/>
                    <a:pt x="0" y="26"/>
                  </a:cubicBezTo>
                  <a:cubicBezTo>
                    <a:pt x="4" y="21"/>
                    <a:pt x="7" y="13"/>
                    <a:pt x="12" y="12"/>
                  </a:cubicBezTo>
                  <a:cubicBezTo>
                    <a:pt x="34" y="7"/>
                    <a:pt x="57" y="4"/>
                    <a:pt x="80" y="0"/>
                  </a:cubicBezTo>
                  <a:cubicBezTo>
                    <a:pt x="82" y="3"/>
                    <a:pt x="84" y="6"/>
                    <a:pt x="87" y="9"/>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69" name="Google Shape;358;p22">
              <a:extLst>
                <a:ext uri="{FF2B5EF4-FFF2-40B4-BE49-F238E27FC236}">
                  <a16:creationId xmlns:a16="http://schemas.microsoft.com/office/drawing/2014/main" id="{46EA1C95-1E30-9113-712A-EEBF22B11E5E}"/>
                </a:ext>
              </a:extLst>
            </p:cNvPr>
            <p:cNvSpPr/>
            <p:nvPr/>
          </p:nvSpPr>
          <p:spPr>
            <a:xfrm>
              <a:off x="8051800" y="220663"/>
              <a:ext cx="36513" cy="33338"/>
            </a:xfrm>
            <a:custGeom>
              <a:avLst/>
              <a:gdLst/>
              <a:ahLst/>
              <a:cxnLst/>
              <a:rect l="l" t="t" r="r" b="b"/>
              <a:pathLst>
                <a:path w="88" h="42" extrusionOk="0">
                  <a:moveTo>
                    <a:pt x="88" y="16"/>
                  </a:moveTo>
                  <a:cubicBezTo>
                    <a:pt x="83" y="22"/>
                    <a:pt x="81" y="31"/>
                    <a:pt x="77" y="31"/>
                  </a:cubicBezTo>
                  <a:cubicBezTo>
                    <a:pt x="56" y="36"/>
                    <a:pt x="36" y="40"/>
                    <a:pt x="15" y="42"/>
                  </a:cubicBezTo>
                  <a:cubicBezTo>
                    <a:pt x="11" y="42"/>
                    <a:pt x="4" y="36"/>
                    <a:pt x="1" y="32"/>
                  </a:cubicBezTo>
                  <a:cubicBezTo>
                    <a:pt x="0" y="29"/>
                    <a:pt x="4" y="19"/>
                    <a:pt x="6" y="19"/>
                  </a:cubicBezTo>
                  <a:cubicBezTo>
                    <a:pt x="32" y="14"/>
                    <a:pt x="58" y="0"/>
                    <a:pt x="88" y="16"/>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70" name="Google Shape;359;p22">
              <a:extLst>
                <a:ext uri="{FF2B5EF4-FFF2-40B4-BE49-F238E27FC236}">
                  <a16:creationId xmlns:a16="http://schemas.microsoft.com/office/drawing/2014/main" id="{2FEE81FF-F304-87A0-E7B1-D218E6E2ED7D}"/>
                </a:ext>
              </a:extLst>
            </p:cNvPr>
            <p:cNvSpPr/>
            <p:nvPr/>
          </p:nvSpPr>
          <p:spPr>
            <a:xfrm>
              <a:off x="7273925" y="479425"/>
              <a:ext cx="33338" cy="36513"/>
            </a:xfrm>
            <a:custGeom>
              <a:avLst/>
              <a:gdLst/>
              <a:ahLst/>
              <a:cxnLst/>
              <a:rect l="l" t="t" r="r" b="b"/>
              <a:pathLst>
                <a:path w="81" h="44" extrusionOk="0">
                  <a:moveTo>
                    <a:pt x="0" y="44"/>
                  </a:moveTo>
                  <a:cubicBezTo>
                    <a:pt x="5" y="15"/>
                    <a:pt x="43" y="0"/>
                    <a:pt x="81" y="9"/>
                  </a:cubicBezTo>
                  <a:cubicBezTo>
                    <a:pt x="72" y="31"/>
                    <a:pt x="52" y="40"/>
                    <a:pt x="0" y="44"/>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71" name="Google Shape;360;p22">
              <a:extLst>
                <a:ext uri="{FF2B5EF4-FFF2-40B4-BE49-F238E27FC236}">
                  <a16:creationId xmlns:a16="http://schemas.microsoft.com/office/drawing/2014/main" id="{FE58457C-D297-B934-7D09-015FE6E0C139}"/>
                </a:ext>
              </a:extLst>
            </p:cNvPr>
            <p:cNvSpPr/>
            <p:nvPr/>
          </p:nvSpPr>
          <p:spPr>
            <a:xfrm>
              <a:off x="7169150" y="588963"/>
              <a:ext cx="20638" cy="68263"/>
            </a:xfrm>
            <a:custGeom>
              <a:avLst/>
              <a:gdLst/>
              <a:ahLst/>
              <a:cxnLst/>
              <a:rect l="l" t="t" r="r" b="b"/>
              <a:pathLst>
                <a:path w="53" h="84" extrusionOk="0">
                  <a:moveTo>
                    <a:pt x="40" y="0"/>
                  </a:moveTo>
                  <a:cubicBezTo>
                    <a:pt x="45" y="2"/>
                    <a:pt x="47" y="3"/>
                    <a:pt x="47" y="4"/>
                  </a:cubicBezTo>
                  <a:cubicBezTo>
                    <a:pt x="49" y="9"/>
                    <a:pt x="53" y="17"/>
                    <a:pt x="51" y="20"/>
                  </a:cubicBezTo>
                  <a:cubicBezTo>
                    <a:pt x="41" y="40"/>
                    <a:pt x="31" y="61"/>
                    <a:pt x="16" y="76"/>
                  </a:cubicBezTo>
                  <a:cubicBezTo>
                    <a:pt x="8" y="84"/>
                    <a:pt x="0" y="70"/>
                    <a:pt x="2" y="60"/>
                  </a:cubicBezTo>
                  <a:cubicBezTo>
                    <a:pt x="6" y="36"/>
                    <a:pt x="18" y="15"/>
                    <a:pt x="40" y="0"/>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72" name="Google Shape;361;p22">
              <a:extLst>
                <a:ext uri="{FF2B5EF4-FFF2-40B4-BE49-F238E27FC236}">
                  <a16:creationId xmlns:a16="http://schemas.microsoft.com/office/drawing/2014/main" id="{8E85DB17-5732-6331-0D67-770099DFED53}"/>
                </a:ext>
              </a:extLst>
            </p:cNvPr>
            <p:cNvSpPr/>
            <p:nvPr/>
          </p:nvSpPr>
          <p:spPr>
            <a:xfrm>
              <a:off x="8502650" y="38100"/>
              <a:ext cx="34925" cy="39688"/>
            </a:xfrm>
            <a:custGeom>
              <a:avLst/>
              <a:gdLst/>
              <a:ahLst/>
              <a:cxnLst/>
              <a:rect l="l" t="t" r="r" b="b"/>
              <a:pathLst>
                <a:path w="88" h="48" extrusionOk="0">
                  <a:moveTo>
                    <a:pt x="0" y="42"/>
                  </a:moveTo>
                  <a:cubicBezTo>
                    <a:pt x="23" y="11"/>
                    <a:pt x="55" y="14"/>
                    <a:pt x="85" y="0"/>
                  </a:cubicBezTo>
                  <a:cubicBezTo>
                    <a:pt x="85" y="12"/>
                    <a:pt x="88" y="20"/>
                    <a:pt x="86" y="23"/>
                  </a:cubicBezTo>
                  <a:cubicBezTo>
                    <a:pt x="72" y="38"/>
                    <a:pt x="30" y="48"/>
                    <a:pt x="0" y="42"/>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sp>
          <p:nvSpPr>
            <p:cNvPr id="73" name="Google Shape;362;p22">
              <a:extLst>
                <a:ext uri="{FF2B5EF4-FFF2-40B4-BE49-F238E27FC236}">
                  <a16:creationId xmlns:a16="http://schemas.microsoft.com/office/drawing/2014/main" id="{F7D3DD27-BD99-0ECE-66AA-4F6706F029F7}"/>
                </a:ext>
              </a:extLst>
            </p:cNvPr>
            <p:cNvSpPr/>
            <p:nvPr/>
          </p:nvSpPr>
          <p:spPr>
            <a:xfrm>
              <a:off x="7185025" y="700088"/>
              <a:ext cx="15875" cy="30163"/>
            </a:xfrm>
            <a:custGeom>
              <a:avLst/>
              <a:gdLst/>
              <a:ahLst/>
              <a:cxnLst/>
              <a:rect l="l" t="t" r="r" b="b"/>
              <a:pathLst>
                <a:path w="38" h="36" extrusionOk="0">
                  <a:moveTo>
                    <a:pt x="34" y="33"/>
                  </a:moveTo>
                  <a:cubicBezTo>
                    <a:pt x="29" y="35"/>
                    <a:pt x="28" y="36"/>
                    <a:pt x="27" y="36"/>
                  </a:cubicBezTo>
                  <a:cubicBezTo>
                    <a:pt x="11" y="34"/>
                    <a:pt x="0" y="27"/>
                    <a:pt x="1" y="10"/>
                  </a:cubicBezTo>
                  <a:cubicBezTo>
                    <a:pt x="2" y="7"/>
                    <a:pt x="10" y="0"/>
                    <a:pt x="13" y="1"/>
                  </a:cubicBezTo>
                  <a:cubicBezTo>
                    <a:pt x="27" y="6"/>
                    <a:pt x="38" y="14"/>
                    <a:pt x="34" y="33"/>
                  </a:cubicBezTo>
                  <a:close/>
                </a:path>
              </a:pathLst>
            </a:custGeom>
            <a:solidFill>
              <a:schemeClr val="lt1"/>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grpSp>
      <p:sp>
        <p:nvSpPr>
          <p:cNvPr id="74" name="Google Shape;384;p22">
            <a:extLst>
              <a:ext uri="{FF2B5EF4-FFF2-40B4-BE49-F238E27FC236}">
                <a16:creationId xmlns:a16="http://schemas.microsoft.com/office/drawing/2014/main" id="{CEA15C82-5E51-4F2C-E9F3-3822A8B53FE4}"/>
              </a:ext>
            </a:extLst>
          </p:cNvPr>
          <p:cNvSpPr txBox="1"/>
          <p:nvPr/>
        </p:nvSpPr>
        <p:spPr>
          <a:xfrm>
            <a:off x="8007595" y="4298909"/>
            <a:ext cx="1986439" cy="369285"/>
          </a:xfrm>
          <a:prstGeom prst="rect">
            <a:avLst/>
          </a:prstGeom>
          <a:noFill/>
          <a:ln>
            <a:noFill/>
          </a:ln>
        </p:spPr>
        <p:txBody>
          <a:bodyPr spcFirstLastPara="1" wrap="square" lIns="91419" tIns="45697" rIns="91419" bIns="45697" anchor="t" anchorCtr="0">
            <a:spAutoFit/>
          </a:bodyPr>
          <a:lstStyle/>
          <a:p>
            <a:pPr algn="ctr"/>
            <a:r>
              <a:rPr lang="tr-TR" b="1" dirty="0">
                <a:solidFill>
                  <a:schemeClr val="bg2">
                    <a:lumMod val="50000"/>
                  </a:schemeClr>
                </a:solidFill>
                <a:latin typeface="Aptos" panose="020B0004020202020204" pitchFamily="34" charset="0"/>
                <a:ea typeface="Calibri"/>
                <a:cs typeface="Calibri"/>
                <a:sym typeface="Calibri"/>
              </a:rPr>
              <a:t>KAYBETME</a:t>
            </a:r>
            <a:endParaRPr b="1" dirty="0">
              <a:solidFill>
                <a:schemeClr val="bg2">
                  <a:lumMod val="50000"/>
                </a:schemeClr>
              </a:solidFill>
              <a:latin typeface="Aptos" panose="020B0004020202020204" pitchFamily="34" charset="0"/>
              <a:ea typeface="Calibri"/>
              <a:cs typeface="Calibri"/>
              <a:sym typeface="Calibri"/>
            </a:endParaRPr>
          </a:p>
        </p:txBody>
      </p:sp>
      <p:sp>
        <p:nvSpPr>
          <p:cNvPr id="75" name="Google Shape;382;p22">
            <a:extLst>
              <a:ext uri="{FF2B5EF4-FFF2-40B4-BE49-F238E27FC236}">
                <a16:creationId xmlns:a16="http://schemas.microsoft.com/office/drawing/2014/main" id="{AA73AE49-DBAE-A3A2-2E57-D6F69188FC57}"/>
              </a:ext>
            </a:extLst>
          </p:cNvPr>
          <p:cNvSpPr/>
          <p:nvPr/>
        </p:nvSpPr>
        <p:spPr>
          <a:xfrm rot="10800000" flipH="1">
            <a:off x="8362368" y="4700462"/>
            <a:ext cx="1670526" cy="55758"/>
          </a:xfrm>
          <a:prstGeom prst="rect">
            <a:avLst/>
          </a:prstGeom>
          <a:solidFill>
            <a:schemeClr val="accent4"/>
          </a:solidFill>
          <a:ln>
            <a:noFill/>
          </a:ln>
        </p:spPr>
        <p:txBody>
          <a:bodyPr spcFirstLastPara="1" wrap="square" lIns="91419" tIns="45697" rIns="91419" bIns="45697" anchor="ctr" anchorCtr="0">
            <a:noAutofit/>
          </a:bodyPr>
          <a:lstStyle/>
          <a:p>
            <a:pPr algn="ctr"/>
            <a:endParaRPr dirty="0">
              <a:solidFill>
                <a:schemeClr val="lt1"/>
              </a:solidFill>
              <a:latin typeface="Calibri"/>
              <a:ea typeface="Calibri"/>
              <a:cs typeface="Calibri"/>
              <a:sym typeface="Calibri"/>
            </a:endParaRPr>
          </a:p>
        </p:txBody>
      </p:sp>
      <p:sp>
        <p:nvSpPr>
          <p:cNvPr id="76" name="Metin kutusu 75">
            <a:extLst>
              <a:ext uri="{FF2B5EF4-FFF2-40B4-BE49-F238E27FC236}">
                <a16:creationId xmlns:a16="http://schemas.microsoft.com/office/drawing/2014/main" id="{38AAC8AE-B8E9-2C0C-8D51-59E3E2F764DD}"/>
              </a:ext>
            </a:extLst>
          </p:cNvPr>
          <p:cNvSpPr txBox="1"/>
          <p:nvPr/>
        </p:nvSpPr>
        <p:spPr>
          <a:xfrm>
            <a:off x="8291930" y="4951187"/>
            <a:ext cx="3756020" cy="1323439"/>
          </a:xfrm>
          <a:prstGeom prst="rect">
            <a:avLst/>
          </a:prstGeom>
          <a:noFill/>
        </p:spPr>
        <p:txBody>
          <a:bodyPr wrap="square">
            <a:spAutoFit/>
          </a:bodyPr>
          <a:lstStyle/>
          <a:p>
            <a:r>
              <a:rPr lang="tr-TR" sz="2000" dirty="0">
                <a:solidFill>
                  <a:schemeClr val="bg2">
                    <a:lumMod val="50000"/>
                  </a:schemeClr>
                </a:solidFill>
                <a:latin typeface="Aptos" panose="020B0004020202020204" pitchFamily="34" charset="0"/>
                <a:ea typeface="Calibri" panose="020F0502020204030204" pitchFamily="34" charset="0"/>
                <a:cs typeface="Calibri" panose="020F0502020204030204" pitchFamily="34" charset="0"/>
                <a:sym typeface="Calibri"/>
              </a:rPr>
              <a:t>Riske edilen para miktarının artmasıyla birlikte kayıpların sıklıkla kazançların üstüne çıktığı dönem.</a:t>
            </a:r>
          </a:p>
        </p:txBody>
      </p:sp>
      <p:grpSp>
        <p:nvGrpSpPr>
          <p:cNvPr id="77" name="Google Shape;366;p22">
            <a:extLst>
              <a:ext uri="{FF2B5EF4-FFF2-40B4-BE49-F238E27FC236}">
                <a16:creationId xmlns:a16="http://schemas.microsoft.com/office/drawing/2014/main" id="{AE3098BA-CD04-AA2B-18B8-1D90157BC116}"/>
              </a:ext>
            </a:extLst>
          </p:cNvPr>
          <p:cNvGrpSpPr/>
          <p:nvPr/>
        </p:nvGrpSpPr>
        <p:grpSpPr>
          <a:xfrm>
            <a:off x="5885249" y="1591087"/>
            <a:ext cx="775185" cy="1299256"/>
            <a:chOff x="7478257" y="2193205"/>
            <a:chExt cx="452893" cy="700189"/>
          </a:xfrm>
        </p:grpSpPr>
        <p:sp>
          <p:nvSpPr>
            <p:cNvPr id="78" name="Google Shape;367;p22">
              <a:extLst>
                <a:ext uri="{FF2B5EF4-FFF2-40B4-BE49-F238E27FC236}">
                  <a16:creationId xmlns:a16="http://schemas.microsoft.com/office/drawing/2014/main" id="{170CEB4F-A3DD-6D99-019B-68D172C51D93}"/>
                </a:ext>
              </a:extLst>
            </p:cNvPr>
            <p:cNvSpPr/>
            <p:nvPr/>
          </p:nvSpPr>
          <p:spPr>
            <a:xfrm>
              <a:off x="7478257" y="2786413"/>
              <a:ext cx="452893" cy="106981"/>
            </a:xfrm>
            <a:prstGeom prst="ellipse">
              <a:avLst/>
            </a:prstGeom>
            <a:solidFill>
              <a:schemeClr val="dk2">
                <a:alpha val="29803"/>
              </a:schemeClr>
            </a:solidFill>
            <a:ln>
              <a:noFill/>
            </a:ln>
          </p:spPr>
          <p:txBody>
            <a:bodyPr spcFirstLastPara="1" wrap="square" lIns="91419" tIns="45697" rIns="91419" bIns="45697" anchor="ctr" anchorCtr="0">
              <a:noAutofit/>
            </a:bodyPr>
            <a:lstStyle/>
            <a:p>
              <a:pPr algn="ctr"/>
              <a:endParaRPr dirty="0">
                <a:solidFill>
                  <a:schemeClr val="lt1"/>
                </a:solidFill>
                <a:latin typeface="Calibri"/>
                <a:ea typeface="Calibri"/>
                <a:cs typeface="Calibri"/>
                <a:sym typeface="Calibri"/>
              </a:endParaRPr>
            </a:p>
          </p:txBody>
        </p:sp>
        <p:sp>
          <p:nvSpPr>
            <p:cNvPr id="79" name="Google Shape;368;p22">
              <a:extLst>
                <a:ext uri="{FF2B5EF4-FFF2-40B4-BE49-F238E27FC236}">
                  <a16:creationId xmlns:a16="http://schemas.microsoft.com/office/drawing/2014/main" id="{FD781B45-7C6F-6C80-E5E7-934610025ACB}"/>
                </a:ext>
              </a:extLst>
            </p:cNvPr>
            <p:cNvSpPr/>
            <p:nvPr/>
          </p:nvSpPr>
          <p:spPr>
            <a:xfrm>
              <a:off x="7478257" y="2193205"/>
              <a:ext cx="452893" cy="646699"/>
            </a:xfrm>
            <a:custGeom>
              <a:avLst/>
              <a:gdLst/>
              <a:ahLst/>
              <a:cxnLst/>
              <a:rect l="l" t="t" r="r" b="b"/>
              <a:pathLst>
                <a:path w="221" h="315" extrusionOk="0">
                  <a:moveTo>
                    <a:pt x="214" y="77"/>
                  </a:moveTo>
                  <a:cubicBezTo>
                    <a:pt x="206" y="50"/>
                    <a:pt x="189" y="29"/>
                    <a:pt x="164" y="14"/>
                  </a:cubicBezTo>
                  <a:cubicBezTo>
                    <a:pt x="147" y="4"/>
                    <a:pt x="129" y="0"/>
                    <a:pt x="110" y="0"/>
                  </a:cubicBezTo>
                  <a:cubicBezTo>
                    <a:pt x="110" y="0"/>
                    <a:pt x="110" y="0"/>
                    <a:pt x="110" y="0"/>
                  </a:cubicBezTo>
                  <a:cubicBezTo>
                    <a:pt x="91" y="0"/>
                    <a:pt x="73" y="4"/>
                    <a:pt x="56" y="14"/>
                  </a:cubicBezTo>
                  <a:cubicBezTo>
                    <a:pt x="31" y="29"/>
                    <a:pt x="15" y="50"/>
                    <a:pt x="6" y="77"/>
                  </a:cubicBezTo>
                  <a:cubicBezTo>
                    <a:pt x="1" y="95"/>
                    <a:pt x="0" y="114"/>
                    <a:pt x="5" y="132"/>
                  </a:cubicBezTo>
                  <a:cubicBezTo>
                    <a:pt x="13" y="159"/>
                    <a:pt x="26" y="184"/>
                    <a:pt x="40" y="208"/>
                  </a:cubicBezTo>
                  <a:cubicBezTo>
                    <a:pt x="58" y="237"/>
                    <a:pt x="76" y="264"/>
                    <a:pt x="94" y="292"/>
                  </a:cubicBezTo>
                  <a:cubicBezTo>
                    <a:pt x="99" y="300"/>
                    <a:pt x="104" y="307"/>
                    <a:pt x="110" y="315"/>
                  </a:cubicBezTo>
                  <a:cubicBezTo>
                    <a:pt x="110" y="315"/>
                    <a:pt x="110" y="315"/>
                    <a:pt x="110" y="315"/>
                  </a:cubicBezTo>
                  <a:cubicBezTo>
                    <a:pt x="116" y="307"/>
                    <a:pt x="121" y="300"/>
                    <a:pt x="126" y="292"/>
                  </a:cubicBezTo>
                  <a:cubicBezTo>
                    <a:pt x="144" y="264"/>
                    <a:pt x="163" y="237"/>
                    <a:pt x="180" y="208"/>
                  </a:cubicBezTo>
                  <a:cubicBezTo>
                    <a:pt x="194" y="184"/>
                    <a:pt x="207" y="159"/>
                    <a:pt x="215" y="132"/>
                  </a:cubicBezTo>
                  <a:cubicBezTo>
                    <a:pt x="221" y="114"/>
                    <a:pt x="220" y="95"/>
                    <a:pt x="214" y="77"/>
                  </a:cubicBezTo>
                  <a:close/>
                  <a:moveTo>
                    <a:pt x="110" y="174"/>
                  </a:moveTo>
                  <a:cubicBezTo>
                    <a:pt x="110" y="174"/>
                    <a:pt x="110" y="174"/>
                    <a:pt x="110" y="174"/>
                  </a:cubicBezTo>
                  <a:cubicBezTo>
                    <a:pt x="110" y="174"/>
                    <a:pt x="110" y="174"/>
                    <a:pt x="110" y="174"/>
                  </a:cubicBezTo>
                  <a:cubicBezTo>
                    <a:pt x="74" y="174"/>
                    <a:pt x="44" y="145"/>
                    <a:pt x="44" y="108"/>
                  </a:cubicBezTo>
                  <a:cubicBezTo>
                    <a:pt x="44" y="72"/>
                    <a:pt x="74" y="42"/>
                    <a:pt x="110" y="42"/>
                  </a:cubicBezTo>
                  <a:cubicBezTo>
                    <a:pt x="110" y="42"/>
                    <a:pt x="110" y="42"/>
                    <a:pt x="110" y="42"/>
                  </a:cubicBezTo>
                  <a:cubicBezTo>
                    <a:pt x="110" y="42"/>
                    <a:pt x="110" y="42"/>
                    <a:pt x="110" y="42"/>
                  </a:cubicBezTo>
                  <a:cubicBezTo>
                    <a:pt x="147" y="42"/>
                    <a:pt x="176" y="72"/>
                    <a:pt x="176" y="108"/>
                  </a:cubicBezTo>
                  <a:cubicBezTo>
                    <a:pt x="176" y="145"/>
                    <a:pt x="147" y="174"/>
                    <a:pt x="110" y="174"/>
                  </a:cubicBezTo>
                  <a:close/>
                </a:path>
              </a:pathLst>
            </a:custGeom>
            <a:solidFill>
              <a:schemeClr val="accent5"/>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grpSp>
      <p:sp>
        <p:nvSpPr>
          <p:cNvPr id="80" name="Google Shape;385;p22">
            <a:extLst>
              <a:ext uri="{FF2B5EF4-FFF2-40B4-BE49-F238E27FC236}">
                <a16:creationId xmlns:a16="http://schemas.microsoft.com/office/drawing/2014/main" id="{6894BB3A-0993-7356-C286-9F6096FC3555}"/>
              </a:ext>
            </a:extLst>
          </p:cNvPr>
          <p:cNvSpPr txBox="1"/>
          <p:nvPr/>
        </p:nvSpPr>
        <p:spPr>
          <a:xfrm>
            <a:off x="1885838" y="334927"/>
            <a:ext cx="2038462" cy="400063"/>
          </a:xfrm>
          <a:prstGeom prst="rect">
            <a:avLst/>
          </a:prstGeom>
          <a:noFill/>
          <a:ln>
            <a:noFill/>
          </a:ln>
        </p:spPr>
        <p:txBody>
          <a:bodyPr spcFirstLastPara="1" wrap="square" lIns="91419" tIns="45697" rIns="91419" bIns="45697" anchor="t" anchorCtr="0">
            <a:spAutoFit/>
          </a:bodyPr>
          <a:lstStyle/>
          <a:p>
            <a:r>
              <a:rPr lang="tr-TR" sz="2000" b="1" dirty="0">
                <a:solidFill>
                  <a:schemeClr val="bg2">
                    <a:lumMod val="50000"/>
                  </a:schemeClr>
                </a:solidFill>
                <a:latin typeface="Aptos" panose="020B0004020202020204" pitchFamily="34" charset="0"/>
                <a:ea typeface="Calibri" panose="020F0502020204030204" pitchFamily="34" charset="0"/>
                <a:cs typeface="Calibri" panose="020F0502020204030204" pitchFamily="34" charset="0"/>
                <a:sym typeface="Calibri"/>
              </a:rPr>
              <a:t>TÜKENMİŞLİK</a:t>
            </a:r>
            <a:endParaRPr sz="2000" b="1" dirty="0">
              <a:solidFill>
                <a:schemeClr val="bg2">
                  <a:lumMod val="50000"/>
                </a:schemeClr>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81" name="Google Shape;381;p22">
            <a:extLst>
              <a:ext uri="{FF2B5EF4-FFF2-40B4-BE49-F238E27FC236}">
                <a16:creationId xmlns:a16="http://schemas.microsoft.com/office/drawing/2014/main" id="{9C07D87D-F7BF-9025-CA73-9E09ED6821F6}"/>
              </a:ext>
            </a:extLst>
          </p:cNvPr>
          <p:cNvSpPr/>
          <p:nvPr/>
        </p:nvSpPr>
        <p:spPr>
          <a:xfrm>
            <a:off x="2021981" y="752237"/>
            <a:ext cx="1618722" cy="88616"/>
          </a:xfrm>
          <a:prstGeom prst="rect">
            <a:avLst/>
          </a:prstGeom>
          <a:solidFill>
            <a:schemeClr val="accent5"/>
          </a:solidFill>
          <a:ln>
            <a:noFill/>
          </a:ln>
        </p:spPr>
        <p:txBody>
          <a:bodyPr spcFirstLastPara="1" wrap="square" lIns="91419" tIns="45697" rIns="91419" bIns="45697" anchor="ctr" anchorCtr="0">
            <a:noAutofit/>
          </a:bodyPr>
          <a:lstStyle/>
          <a:p>
            <a:pPr algn="ctr"/>
            <a:endParaRPr dirty="0">
              <a:solidFill>
                <a:schemeClr val="lt1"/>
              </a:solidFill>
              <a:latin typeface="Calibri"/>
              <a:ea typeface="Calibri"/>
              <a:cs typeface="Calibri"/>
              <a:sym typeface="Calibri"/>
            </a:endParaRPr>
          </a:p>
        </p:txBody>
      </p:sp>
      <p:sp>
        <p:nvSpPr>
          <p:cNvPr id="82" name="Metin kutusu 81">
            <a:extLst>
              <a:ext uri="{FF2B5EF4-FFF2-40B4-BE49-F238E27FC236}">
                <a16:creationId xmlns:a16="http://schemas.microsoft.com/office/drawing/2014/main" id="{92516580-1216-FD22-0F72-91E3670721E6}"/>
              </a:ext>
            </a:extLst>
          </p:cNvPr>
          <p:cNvSpPr txBox="1"/>
          <p:nvPr/>
        </p:nvSpPr>
        <p:spPr>
          <a:xfrm>
            <a:off x="1907847" y="971654"/>
            <a:ext cx="4084818" cy="1631216"/>
          </a:xfrm>
          <a:prstGeom prst="rect">
            <a:avLst/>
          </a:prstGeom>
          <a:noFill/>
        </p:spPr>
        <p:txBody>
          <a:bodyPr wrap="square">
            <a:spAutoFit/>
          </a:bodyPr>
          <a:lstStyle/>
          <a:p>
            <a:r>
              <a:rPr lang="tr-TR" sz="2000" dirty="0">
                <a:solidFill>
                  <a:schemeClr val="bg2">
                    <a:lumMod val="50000"/>
                  </a:schemeClr>
                </a:solidFill>
                <a:latin typeface="Aptos" panose="020B0004020202020204" pitchFamily="34" charset="0"/>
                <a:ea typeface="Calibri" panose="020F0502020204030204" pitchFamily="34" charset="0"/>
                <a:cs typeface="Calibri" panose="020F0502020204030204" pitchFamily="34" charset="0"/>
                <a:sym typeface="Calibri"/>
              </a:rPr>
              <a:t>Tüm zamanın kumar düşünülerek geçirildiği dönem. Maddi imkanların sonuna kadar kullanılmasıyla aile ve işte sıkıntılar başlamıştır. Psikolojik sorunlar görülür.</a:t>
            </a:r>
          </a:p>
        </p:txBody>
      </p:sp>
      <p:grpSp>
        <p:nvGrpSpPr>
          <p:cNvPr id="83" name="Google Shape;303;p22">
            <a:extLst>
              <a:ext uri="{FF2B5EF4-FFF2-40B4-BE49-F238E27FC236}">
                <a16:creationId xmlns:a16="http://schemas.microsoft.com/office/drawing/2014/main" id="{26546F9B-5FD4-20CD-418D-36DA963E4717}"/>
              </a:ext>
            </a:extLst>
          </p:cNvPr>
          <p:cNvGrpSpPr/>
          <p:nvPr/>
        </p:nvGrpSpPr>
        <p:grpSpPr>
          <a:xfrm>
            <a:off x="3810623" y="4502140"/>
            <a:ext cx="930397" cy="1436039"/>
            <a:chOff x="7478257" y="2193205"/>
            <a:chExt cx="452893" cy="700189"/>
          </a:xfrm>
        </p:grpSpPr>
        <p:sp>
          <p:nvSpPr>
            <p:cNvPr id="84" name="Google Shape;304;p22">
              <a:extLst>
                <a:ext uri="{FF2B5EF4-FFF2-40B4-BE49-F238E27FC236}">
                  <a16:creationId xmlns:a16="http://schemas.microsoft.com/office/drawing/2014/main" id="{3B0DF04A-9F30-D88C-15C8-E477DE344B87}"/>
                </a:ext>
              </a:extLst>
            </p:cNvPr>
            <p:cNvSpPr/>
            <p:nvPr/>
          </p:nvSpPr>
          <p:spPr>
            <a:xfrm>
              <a:off x="7478257" y="2786413"/>
              <a:ext cx="452893" cy="106981"/>
            </a:xfrm>
            <a:prstGeom prst="ellipse">
              <a:avLst/>
            </a:prstGeom>
            <a:solidFill>
              <a:schemeClr val="dk2">
                <a:alpha val="29803"/>
              </a:schemeClr>
            </a:solidFill>
            <a:ln>
              <a:noFill/>
            </a:ln>
          </p:spPr>
          <p:txBody>
            <a:bodyPr spcFirstLastPara="1" wrap="square" lIns="91419" tIns="45697" rIns="91419" bIns="45697" anchor="ctr" anchorCtr="0">
              <a:noAutofit/>
            </a:bodyPr>
            <a:lstStyle/>
            <a:p>
              <a:pPr algn="ctr"/>
              <a:endParaRPr dirty="0">
                <a:solidFill>
                  <a:schemeClr val="lt1"/>
                </a:solidFill>
                <a:latin typeface="Calibri"/>
                <a:ea typeface="Calibri"/>
                <a:cs typeface="Calibri"/>
                <a:sym typeface="Calibri"/>
              </a:endParaRPr>
            </a:p>
          </p:txBody>
        </p:sp>
        <p:sp>
          <p:nvSpPr>
            <p:cNvPr id="85" name="Google Shape;305;p22">
              <a:extLst>
                <a:ext uri="{FF2B5EF4-FFF2-40B4-BE49-F238E27FC236}">
                  <a16:creationId xmlns:a16="http://schemas.microsoft.com/office/drawing/2014/main" id="{D8C90A90-BDCF-9B9F-CF9A-C4B64253C31C}"/>
                </a:ext>
              </a:extLst>
            </p:cNvPr>
            <p:cNvSpPr/>
            <p:nvPr/>
          </p:nvSpPr>
          <p:spPr>
            <a:xfrm>
              <a:off x="7478257" y="2193205"/>
              <a:ext cx="452893" cy="646699"/>
            </a:xfrm>
            <a:custGeom>
              <a:avLst/>
              <a:gdLst/>
              <a:ahLst/>
              <a:cxnLst/>
              <a:rect l="l" t="t" r="r" b="b"/>
              <a:pathLst>
                <a:path w="221" h="315" extrusionOk="0">
                  <a:moveTo>
                    <a:pt x="214" y="77"/>
                  </a:moveTo>
                  <a:cubicBezTo>
                    <a:pt x="206" y="50"/>
                    <a:pt x="189" y="29"/>
                    <a:pt x="164" y="14"/>
                  </a:cubicBezTo>
                  <a:cubicBezTo>
                    <a:pt x="147" y="4"/>
                    <a:pt x="129" y="0"/>
                    <a:pt x="110" y="0"/>
                  </a:cubicBezTo>
                  <a:cubicBezTo>
                    <a:pt x="110" y="0"/>
                    <a:pt x="110" y="0"/>
                    <a:pt x="110" y="0"/>
                  </a:cubicBezTo>
                  <a:cubicBezTo>
                    <a:pt x="91" y="0"/>
                    <a:pt x="73" y="4"/>
                    <a:pt x="56" y="14"/>
                  </a:cubicBezTo>
                  <a:cubicBezTo>
                    <a:pt x="31" y="29"/>
                    <a:pt x="15" y="50"/>
                    <a:pt x="6" y="77"/>
                  </a:cubicBezTo>
                  <a:cubicBezTo>
                    <a:pt x="1" y="95"/>
                    <a:pt x="0" y="114"/>
                    <a:pt x="5" y="132"/>
                  </a:cubicBezTo>
                  <a:cubicBezTo>
                    <a:pt x="13" y="159"/>
                    <a:pt x="26" y="184"/>
                    <a:pt x="40" y="208"/>
                  </a:cubicBezTo>
                  <a:cubicBezTo>
                    <a:pt x="58" y="237"/>
                    <a:pt x="76" y="264"/>
                    <a:pt x="94" y="292"/>
                  </a:cubicBezTo>
                  <a:cubicBezTo>
                    <a:pt x="99" y="300"/>
                    <a:pt x="104" y="307"/>
                    <a:pt x="110" y="315"/>
                  </a:cubicBezTo>
                  <a:cubicBezTo>
                    <a:pt x="110" y="315"/>
                    <a:pt x="110" y="315"/>
                    <a:pt x="110" y="315"/>
                  </a:cubicBezTo>
                  <a:cubicBezTo>
                    <a:pt x="116" y="307"/>
                    <a:pt x="121" y="300"/>
                    <a:pt x="126" y="292"/>
                  </a:cubicBezTo>
                  <a:cubicBezTo>
                    <a:pt x="144" y="264"/>
                    <a:pt x="163" y="237"/>
                    <a:pt x="180" y="208"/>
                  </a:cubicBezTo>
                  <a:cubicBezTo>
                    <a:pt x="194" y="184"/>
                    <a:pt x="207" y="159"/>
                    <a:pt x="215" y="132"/>
                  </a:cubicBezTo>
                  <a:cubicBezTo>
                    <a:pt x="221" y="114"/>
                    <a:pt x="220" y="95"/>
                    <a:pt x="214" y="77"/>
                  </a:cubicBezTo>
                  <a:close/>
                  <a:moveTo>
                    <a:pt x="110" y="174"/>
                  </a:moveTo>
                  <a:cubicBezTo>
                    <a:pt x="110" y="174"/>
                    <a:pt x="110" y="174"/>
                    <a:pt x="110" y="174"/>
                  </a:cubicBezTo>
                  <a:cubicBezTo>
                    <a:pt x="110" y="174"/>
                    <a:pt x="110" y="174"/>
                    <a:pt x="110" y="174"/>
                  </a:cubicBezTo>
                  <a:cubicBezTo>
                    <a:pt x="74" y="174"/>
                    <a:pt x="44" y="145"/>
                    <a:pt x="44" y="108"/>
                  </a:cubicBezTo>
                  <a:cubicBezTo>
                    <a:pt x="44" y="72"/>
                    <a:pt x="74" y="42"/>
                    <a:pt x="110" y="42"/>
                  </a:cubicBezTo>
                  <a:cubicBezTo>
                    <a:pt x="110" y="42"/>
                    <a:pt x="110" y="42"/>
                    <a:pt x="110" y="42"/>
                  </a:cubicBezTo>
                  <a:cubicBezTo>
                    <a:pt x="110" y="42"/>
                    <a:pt x="110" y="42"/>
                    <a:pt x="110" y="42"/>
                  </a:cubicBezTo>
                  <a:cubicBezTo>
                    <a:pt x="147" y="42"/>
                    <a:pt x="176" y="72"/>
                    <a:pt x="176" y="108"/>
                  </a:cubicBezTo>
                  <a:cubicBezTo>
                    <a:pt x="176" y="145"/>
                    <a:pt x="147" y="174"/>
                    <a:pt x="110" y="174"/>
                  </a:cubicBezTo>
                  <a:close/>
                </a:path>
              </a:pathLst>
            </a:custGeom>
            <a:solidFill>
              <a:schemeClr val="accent2"/>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grpSp>
      <p:sp>
        <p:nvSpPr>
          <p:cNvPr id="87" name="Google Shape;376;p22">
            <a:extLst>
              <a:ext uri="{FF2B5EF4-FFF2-40B4-BE49-F238E27FC236}">
                <a16:creationId xmlns:a16="http://schemas.microsoft.com/office/drawing/2014/main" id="{5A1B4F43-6B5F-A918-B35B-3EAFB07F5297}"/>
              </a:ext>
            </a:extLst>
          </p:cNvPr>
          <p:cNvSpPr txBox="1"/>
          <p:nvPr/>
        </p:nvSpPr>
        <p:spPr>
          <a:xfrm>
            <a:off x="174545" y="3452991"/>
            <a:ext cx="1805530" cy="400063"/>
          </a:xfrm>
          <a:prstGeom prst="rect">
            <a:avLst/>
          </a:prstGeom>
          <a:noFill/>
          <a:ln>
            <a:noFill/>
          </a:ln>
        </p:spPr>
        <p:txBody>
          <a:bodyPr spcFirstLastPara="1" wrap="square" lIns="91419" tIns="45697" rIns="91419" bIns="45697" anchor="t" anchorCtr="0">
            <a:spAutoFit/>
          </a:bodyPr>
          <a:lstStyle/>
          <a:p>
            <a:pPr algn="ctr"/>
            <a:r>
              <a:rPr lang="tr-TR" sz="2000" b="1" dirty="0">
                <a:solidFill>
                  <a:schemeClr val="bg2">
                    <a:lumMod val="50000"/>
                  </a:schemeClr>
                </a:solidFill>
                <a:latin typeface="Aptos" panose="020B0004020202020204" pitchFamily="34" charset="0"/>
                <a:ea typeface="Calibri" panose="020F0502020204030204" pitchFamily="34" charset="0"/>
                <a:cs typeface="Calibri" panose="020F0502020204030204" pitchFamily="34" charset="0"/>
                <a:sym typeface="Calibri"/>
              </a:rPr>
              <a:t>KAZANMA</a:t>
            </a:r>
            <a:endParaRPr sz="2000" b="1" dirty="0">
              <a:solidFill>
                <a:schemeClr val="bg2">
                  <a:lumMod val="50000"/>
                </a:schemeClr>
              </a:solidFill>
              <a:latin typeface="Aptos" panose="020B0004020202020204" pitchFamily="34" charset="0"/>
              <a:ea typeface="Calibri" panose="020F0502020204030204" pitchFamily="34" charset="0"/>
              <a:cs typeface="Calibri" panose="020F0502020204030204" pitchFamily="34" charset="0"/>
              <a:sym typeface="Calibri"/>
            </a:endParaRPr>
          </a:p>
        </p:txBody>
      </p:sp>
      <p:sp>
        <p:nvSpPr>
          <p:cNvPr id="88" name="Google Shape;380;p22">
            <a:extLst>
              <a:ext uri="{FF2B5EF4-FFF2-40B4-BE49-F238E27FC236}">
                <a16:creationId xmlns:a16="http://schemas.microsoft.com/office/drawing/2014/main" id="{57414EE4-4EF0-6371-7EFA-0F98DBF54709}"/>
              </a:ext>
            </a:extLst>
          </p:cNvPr>
          <p:cNvSpPr/>
          <p:nvPr/>
        </p:nvSpPr>
        <p:spPr>
          <a:xfrm>
            <a:off x="419258" y="3864174"/>
            <a:ext cx="1316103" cy="85578"/>
          </a:xfrm>
          <a:prstGeom prst="rect">
            <a:avLst/>
          </a:prstGeom>
          <a:solidFill>
            <a:schemeClr val="accent2"/>
          </a:solidFill>
          <a:ln>
            <a:noFill/>
          </a:ln>
        </p:spPr>
        <p:txBody>
          <a:bodyPr spcFirstLastPara="1" wrap="square" lIns="91419" tIns="45697" rIns="91419" bIns="45697" anchor="ctr" anchorCtr="0">
            <a:noAutofit/>
          </a:bodyPr>
          <a:lstStyle/>
          <a:p>
            <a:pPr algn="ctr"/>
            <a:endParaRPr dirty="0">
              <a:solidFill>
                <a:schemeClr val="lt1"/>
              </a:solidFill>
              <a:latin typeface="Calibri"/>
              <a:ea typeface="Calibri"/>
              <a:cs typeface="Calibri"/>
              <a:sym typeface="Calibri"/>
            </a:endParaRPr>
          </a:p>
        </p:txBody>
      </p:sp>
      <p:sp>
        <p:nvSpPr>
          <p:cNvPr id="89" name="Metin kutusu 88">
            <a:extLst>
              <a:ext uri="{FF2B5EF4-FFF2-40B4-BE49-F238E27FC236}">
                <a16:creationId xmlns:a16="http://schemas.microsoft.com/office/drawing/2014/main" id="{B3CFF6FC-7CCA-7D73-CE5B-2FD2588FEC64}"/>
              </a:ext>
            </a:extLst>
          </p:cNvPr>
          <p:cNvSpPr txBox="1"/>
          <p:nvPr/>
        </p:nvSpPr>
        <p:spPr>
          <a:xfrm>
            <a:off x="298895" y="4008336"/>
            <a:ext cx="3576514" cy="1323439"/>
          </a:xfrm>
          <a:prstGeom prst="rect">
            <a:avLst/>
          </a:prstGeom>
          <a:noFill/>
        </p:spPr>
        <p:txBody>
          <a:bodyPr wrap="square">
            <a:spAutoFit/>
          </a:bodyPr>
          <a:lstStyle/>
          <a:p>
            <a:r>
              <a:rPr lang="tr-TR" sz="2000" dirty="0">
                <a:solidFill>
                  <a:schemeClr val="bg2">
                    <a:lumMod val="50000"/>
                  </a:schemeClr>
                </a:solidFill>
                <a:latin typeface="Aptos" panose="020B0004020202020204" pitchFamily="34" charset="0"/>
                <a:ea typeface="Calibri" panose="020F0502020204030204" pitchFamily="34" charset="0"/>
                <a:cs typeface="Calibri" panose="020F0502020204030204" pitchFamily="34" charset="0"/>
                <a:sym typeface="Calibri"/>
              </a:rPr>
              <a:t>Kayıpların üzüntüsünden çok kazançların zevkinin tadıldığı ve tek seferde ‘büyük vurgun’ inancıyla güçlenen dönem.</a:t>
            </a:r>
          </a:p>
        </p:txBody>
      </p:sp>
      <p:grpSp>
        <p:nvGrpSpPr>
          <p:cNvPr id="13" name="Google Shape;363;p22">
            <a:extLst>
              <a:ext uri="{FF2B5EF4-FFF2-40B4-BE49-F238E27FC236}">
                <a16:creationId xmlns:a16="http://schemas.microsoft.com/office/drawing/2014/main" id="{A7FFB3F6-5333-2FCC-6D3B-3B74EF3DF3C1}"/>
              </a:ext>
            </a:extLst>
          </p:cNvPr>
          <p:cNvGrpSpPr/>
          <p:nvPr/>
        </p:nvGrpSpPr>
        <p:grpSpPr>
          <a:xfrm>
            <a:off x="7415525" y="3632849"/>
            <a:ext cx="875175" cy="1300953"/>
            <a:chOff x="7478257" y="2193205"/>
            <a:chExt cx="452893" cy="700189"/>
          </a:xfrm>
        </p:grpSpPr>
        <p:sp>
          <p:nvSpPr>
            <p:cNvPr id="14" name="Google Shape;364;p22">
              <a:extLst>
                <a:ext uri="{FF2B5EF4-FFF2-40B4-BE49-F238E27FC236}">
                  <a16:creationId xmlns:a16="http://schemas.microsoft.com/office/drawing/2014/main" id="{7CBF0068-326C-81B5-832B-C1AD1BFF5CD3}"/>
                </a:ext>
              </a:extLst>
            </p:cNvPr>
            <p:cNvSpPr/>
            <p:nvPr/>
          </p:nvSpPr>
          <p:spPr>
            <a:xfrm>
              <a:off x="7478257" y="2786413"/>
              <a:ext cx="452893" cy="106981"/>
            </a:xfrm>
            <a:prstGeom prst="ellipse">
              <a:avLst/>
            </a:prstGeom>
            <a:solidFill>
              <a:schemeClr val="dk2">
                <a:alpha val="29803"/>
              </a:schemeClr>
            </a:solidFill>
            <a:ln>
              <a:noFill/>
            </a:ln>
          </p:spPr>
          <p:txBody>
            <a:bodyPr spcFirstLastPara="1" wrap="square" lIns="91419" tIns="45697" rIns="91419" bIns="45697" anchor="ctr" anchorCtr="0">
              <a:noAutofit/>
            </a:bodyPr>
            <a:lstStyle/>
            <a:p>
              <a:pPr algn="ctr"/>
              <a:endParaRPr dirty="0">
                <a:solidFill>
                  <a:schemeClr val="lt1"/>
                </a:solidFill>
                <a:latin typeface="Calibri"/>
                <a:ea typeface="Calibri"/>
                <a:cs typeface="Calibri"/>
                <a:sym typeface="Calibri"/>
              </a:endParaRPr>
            </a:p>
          </p:txBody>
        </p:sp>
        <p:sp>
          <p:nvSpPr>
            <p:cNvPr id="15" name="Google Shape;365;p22">
              <a:extLst>
                <a:ext uri="{FF2B5EF4-FFF2-40B4-BE49-F238E27FC236}">
                  <a16:creationId xmlns:a16="http://schemas.microsoft.com/office/drawing/2014/main" id="{6B661F28-C36C-8DBA-DBFD-ED294FDF8AC1}"/>
                </a:ext>
              </a:extLst>
            </p:cNvPr>
            <p:cNvSpPr/>
            <p:nvPr/>
          </p:nvSpPr>
          <p:spPr>
            <a:xfrm>
              <a:off x="7478257" y="2193205"/>
              <a:ext cx="452893" cy="646699"/>
            </a:xfrm>
            <a:custGeom>
              <a:avLst/>
              <a:gdLst/>
              <a:ahLst/>
              <a:cxnLst/>
              <a:rect l="l" t="t" r="r" b="b"/>
              <a:pathLst>
                <a:path w="221" h="315" extrusionOk="0">
                  <a:moveTo>
                    <a:pt x="214" y="77"/>
                  </a:moveTo>
                  <a:cubicBezTo>
                    <a:pt x="206" y="50"/>
                    <a:pt x="189" y="29"/>
                    <a:pt x="164" y="14"/>
                  </a:cubicBezTo>
                  <a:cubicBezTo>
                    <a:pt x="147" y="4"/>
                    <a:pt x="129" y="0"/>
                    <a:pt x="110" y="0"/>
                  </a:cubicBezTo>
                  <a:cubicBezTo>
                    <a:pt x="110" y="0"/>
                    <a:pt x="110" y="0"/>
                    <a:pt x="110" y="0"/>
                  </a:cubicBezTo>
                  <a:cubicBezTo>
                    <a:pt x="91" y="0"/>
                    <a:pt x="73" y="4"/>
                    <a:pt x="56" y="14"/>
                  </a:cubicBezTo>
                  <a:cubicBezTo>
                    <a:pt x="31" y="29"/>
                    <a:pt x="15" y="50"/>
                    <a:pt x="6" y="77"/>
                  </a:cubicBezTo>
                  <a:cubicBezTo>
                    <a:pt x="1" y="95"/>
                    <a:pt x="0" y="114"/>
                    <a:pt x="5" y="132"/>
                  </a:cubicBezTo>
                  <a:cubicBezTo>
                    <a:pt x="13" y="159"/>
                    <a:pt x="26" y="184"/>
                    <a:pt x="40" y="208"/>
                  </a:cubicBezTo>
                  <a:cubicBezTo>
                    <a:pt x="58" y="237"/>
                    <a:pt x="76" y="264"/>
                    <a:pt x="94" y="292"/>
                  </a:cubicBezTo>
                  <a:cubicBezTo>
                    <a:pt x="99" y="300"/>
                    <a:pt x="104" y="307"/>
                    <a:pt x="110" y="315"/>
                  </a:cubicBezTo>
                  <a:cubicBezTo>
                    <a:pt x="110" y="315"/>
                    <a:pt x="110" y="315"/>
                    <a:pt x="110" y="315"/>
                  </a:cubicBezTo>
                  <a:cubicBezTo>
                    <a:pt x="116" y="307"/>
                    <a:pt x="121" y="300"/>
                    <a:pt x="126" y="292"/>
                  </a:cubicBezTo>
                  <a:cubicBezTo>
                    <a:pt x="144" y="264"/>
                    <a:pt x="163" y="237"/>
                    <a:pt x="180" y="208"/>
                  </a:cubicBezTo>
                  <a:cubicBezTo>
                    <a:pt x="194" y="184"/>
                    <a:pt x="207" y="159"/>
                    <a:pt x="215" y="132"/>
                  </a:cubicBezTo>
                  <a:cubicBezTo>
                    <a:pt x="221" y="114"/>
                    <a:pt x="220" y="95"/>
                    <a:pt x="214" y="77"/>
                  </a:cubicBezTo>
                  <a:close/>
                  <a:moveTo>
                    <a:pt x="110" y="174"/>
                  </a:moveTo>
                  <a:cubicBezTo>
                    <a:pt x="110" y="174"/>
                    <a:pt x="110" y="174"/>
                    <a:pt x="110" y="174"/>
                  </a:cubicBezTo>
                  <a:cubicBezTo>
                    <a:pt x="110" y="174"/>
                    <a:pt x="110" y="174"/>
                    <a:pt x="110" y="174"/>
                  </a:cubicBezTo>
                  <a:cubicBezTo>
                    <a:pt x="74" y="174"/>
                    <a:pt x="44" y="145"/>
                    <a:pt x="44" y="108"/>
                  </a:cubicBezTo>
                  <a:cubicBezTo>
                    <a:pt x="44" y="72"/>
                    <a:pt x="74" y="42"/>
                    <a:pt x="110" y="42"/>
                  </a:cubicBezTo>
                  <a:cubicBezTo>
                    <a:pt x="110" y="42"/>
                    <a:pt x="110" y="42"/>
                    <a:pt x="110" y="42"/>
                  </a:cubicBezTo>
                  <a:cubicBezTo>
                    <a:pt x="110" y="42"/>
                    <a:pt x="110" y="42"/>
                    <a:pt x="110" y="42"/>
                  </a:cubicBezTo>
                  <a:cubicBezTo>
                    <a:pt x="147" y="42"/>
                    <a:pt x="176" y="72"/>
                    <a:pt x="176" y="108"/>
                  </a:cubicBezTo>
                  <a:cubicBezTo>
                    <a:pt x="176" y="145"/>
                    <a:pt x="147" y="174"/>
                    <a:pt x="110" y="174"/>
                  </a:cubicBezTo>
                  <a:close/>
                </a:path>
              </a:pathLst>
            </a:custGeom>
            <a:solidFill>
              <a:schemeClr val="accent4"/>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grpSp>
      <p:grpSp>
        <p:nvGrpSpPr>
          <p:cNvPr id="7" name="Google Shape;369;p22">
            <a:extLst>
              <a:ext uri="{FF2B5EF4-FFF2-40B4-BE49-F238E27FC236}">
                <a16:creationId xmlns:a16="http://schemas.microsoft.com/office/drawing/2014/main" id="{88183616-12A5-05C8-43DF-437EBDC0F945}"/>
              </a:ext>
            </a:extLst>
          </p:cNvPr>
          <p:cNvGrpSpPr/>
          <p:nvPr/>
        </p:nvGrpSpPr>
        <p:grpSpPr>
          <a:xfrm>
            <a:off x="8402876" y="982978"/>
            <a:ext cx="543306" cy="870644"/>
            <a:chOff x="7478257" y="2193205"/>
            <a:chExt cx="452893" cy="700189"/>
          </a:xfrm>
        </p:grpSpPr>
        <p:sp>
          <p:nvSpPr>
            <p:cNvPr id="8" name="Google Shape;370;p22">
              <a:extLst>
                <a:ext uri="{FF2B5EF4-FFF2-40B4-BE49-F238E27FC236}">
                  <a16:creationId xmlns:a16="http://schemas.microsoft.com/office/drawing/2014/main" id="{2A9DD665-A299-A86C-7FDF-B72F19CDFAD4}"/>
                </a:ext>
              </a:extLst>
            </p:cNvPr>
            <p:cNvSpPr/>
            <p:nvPr/>
          </p:nvSpPr>
          <p:spPr>
            <a:xfrm>
              <a:off x="7478257" y="2786413"/>
              <a:ext cx="452893" cy="106981"/>
            </a:xfrm>
            <a:prstGeom prst="ellipse">
              <a:avLst/>
            </a:prstGeom>
            <a:solidFill>
              <a:schemeClr val="dk2">
                <a:alpha val="29803"/>
              </a:schemeClr>
            </a:solidFill>
            <a:ln>
              <a:noFill/>
            </a:ln>
          </p:spPr>
          <p:txBody>
            <a:bodyPr spcFirstLastPara="1" wrap="square" lIns="91419" tIns="45697" rIns="91419" bIns="45697" anchor="ctr" anchorCtr="0">
              <a:noAutofit/>
            </a:bodyPr>
            <a:lstStyle/>
            <a:p>
              <a:pPr algn="ctr"/>
              <a:endParaRPr dirty="0">
                <a:solidFill>
                  <a:schemeClr val="lt1"/>
                </a:solidFill>
                <a:latin typeface="Calibri"/>
                <a:ea typeface="Calibri"/>
                <a:cs typeface="Calibri"/>
                <a:sym typeface="Calibri"/>
              </a:endParaRPr>
            </a:p>
          </p:txBody>
        </p:sp>
        <p:sp>
          <p:nvSpPr>
            <p:cNvPr id="9" name="Google Shape;371;p22">
              <a:extLst>
                <a:ext uri="{FF2B5EF4-FFF2-40B4-BE49-F238E27FC236}">
                  <a16:creationId xmlns:a16="http://schemas.microsoft.com/office/drawing/2014/main" id="{BDDCB8A6-B202-94C4-A6CC-5E2FA92163CB}"/>
                </a:ext>
              </a:extLst>
            </p:cNvPr>
            <p:cNvSpPr/>
            <p:nvPr/>
          </p:nvSpPr>
          <p:spPr>
            <a:xfrm>
              <a:off x="7478257" y="2193205"/>
              <a:ext cx="452893" cy="646699"/>
            </a:xfrm>
            <a:custGeom>
              <a:avLst/>
              <a:gdLst/>
              <a:ahLst/>
              <a:cxnLst/>
              <a:rect l="l" t="t" r="r" b="b"/>
              <a:pathLst>
                <a:path w="221" h="315" extrusionOk="0">
                  <a:moveTo>
                    <a:pt x="214" y="77"/>
                  </a:moveTo>
                  <a:cubicBezTo>
                    <a:pt x="206" y="50"/>
                    <a:pt x="189" y="29"/>
                    <a:pt x="164" y="14"/>
                  </a:cubicBezTo>
                  <a:cubicBezTo>
                    <a:pt x="147" y="4"/>
                    <a:pt x="129" y="0"/>
                    <a:pt x="110" y="0"/>
                  </a:cubicBezTo>
                  <a:cubicBezTo>
                    <a:pt x="110" y="0"/>
                    <a:pt x="110" y="0"/>
                    <a:pt x="110" y="0"/>
                  </a:cubicBezTo>
                  <a:cubicBezTo>
                    <a:pt x="91" y="0"/>
                    <a:pt x="73" y="4"/>
                    <a:pt x="56" y="14"/>
                  </a:cubicBezTo>
                  <a:cubicBezTo>
                    <a:pt x="31" y="29"/>
                    <a:pt x="15" y="50"/>
                    <a:pt x="6" y="77"/>
                  </a:cubicBezTo>
                  <a:cubicBezTo>
                    <a:pt x="1" y="95"/>
                    <a:pt x="0" y="114"/>
                    <a:pt x="5" y="132"/>
                  </a:cubicBezTo>
                  <a:cubicBezTo>
                    <a:pt x="13" y="159"/>
                    <a:pt x="26" y="184"/>
                    <a:pt x="40" y="208"/>
                  </a:cubicBezTo>
                  <a:cubicBezTo>
                    <a:pt x="58" y="237"/>
                    <a:pt x="76" y="264"/>
                    <a:pt x="94" y="292"/>
                  </a:cubicBezTo>
                  <a:cubicBezTo>
                    <a:pt x="99" y="300"/>
                    <a:pt x="104" y="307"/>
                    <a:pt x="110" y="315"/>
                  </a:cubicBezTo>
                  <a:cubicBezTo>
                    <a:pt x="110" y="315"/>
                    <a:pt x="110" y="315"/>
                    <a:pt x="110" y="315"/>
                  </a:cubicBezTo>
                  <a:cubicBezTo>
                    <a:pt x="116" y="307"/>
                    <a:pt x="121" y="300"/>
                    <a:pt x="126" y="292"/>
                  </a:cubicBezTo>
                  <a:cubicBezTo>
                    <a:pt x="144" y="264"/>
                    <a:pt x="163" y="237"/>
                    <a:pt x="180" y="208"/>
                  </a:cubicBezTo>
                  <a:cubicBezTo>
                    <a:pt x="194" y="184"/>
                    <a:pt x="207" y="159"/>
                    <a:pt x="215" y="132"/>
                  </a:cubicBezTo>
                  <a:cubicBezTo>
                    <a:pt x="221" y="114"/>
                    <a:pt x="220" y="95"/>
                    <a:pt x="214" y="77"/>
                  </a:cubicBezTo>
                  <a:close/>
                  <a:moveTo>
                    <a:pt x="110" y="174"/>
                  </a:moveTo>
                  <a:cubicBezTo>
                    <a:pt x="110" y="174"/>
                    <a:pt x="110" y="174"/>
                    <a:pt x="110" y="174"/>
                  </a:cubicBezTo>
                  <a:cubicBezTo>
                    <a:pt x="110" y="174"/>
                    <a:pt x="110" y="174"/>
                    <a:pt x="110" y="174"/>
                  </a:cubicBezTo>
                  <a:cubicBezTo>
                    <a:pt x="74" y="174"/>
                    <a:pt x="44" y="145"/>
                    <a:pt x="44" y="108"/>
                  </a:cubicBezTo>
                  <a:cubicBezTo>
                    <a:pt x="44" y="72"/>
                    <a:pt x="74" y="42"/>
                    <a:pt x="110" y="42"/>
                  </a:cubicBezTo>
                  <a:cubicBezTo>
                    <a:pt x="110" y="42"/>
                    <a:pt x="110" y="42"/>
                    <a:pt x="110" y="42"/>
                  </a:cubicBezTo>
                  <a:cubicBezTo>
                    <a:pt x="110" y="42"/>
                    <a:pt x="110" y="42"/>
                    <a:pt x="110" y="42"/>
                  </a:cubicBezTo>
                  <a:cubicBezTo>
                    <a:pt x="147" y="42"/>
                    <a:pt x="176" y="72"/>
                    <a:pt x="176" y="108"/>
                  </a:cubicBezTo>
                  <a:cubicBezTo>
                    <a:pt x="176" y="145"/>
                    <a:pt x="147" y="174"/>
                    <a:pt x="110" y="174"/>
                  </a:cubicBezTo>
                  <a:close/>
                </a:path>
              </a:pathLst>
            </a:custGeom>
            <a:solidFill>
              <a:schemeClr val="accent6"/>
            </a:solidFill>
            <a:ln>
              <a:noFill/>
            </a:ln>
          </p:spPr>
          <p:txBody>
            <a:bodyPr spcFirstLastPara="1" wrap="square" lIns="91419" tIns="45697" rIns="91419" bIns="45697" anchor="t" anchorCtr="0">
              <a:noAutofit/>
            </a:bodyPr>
            <a:lstStyle/>
            <a:p>
              <a:endParaRPr dirty="0">
                <a:solidFill>
                  <a:schemeClr val="dk1"/>
                </a:solidFill>
                <a:latin typeface="Calibri"/>
                <a:ea typeface="Calibri"/>
                <a:cs typeface="Calibri"/>
                <a:sym typeface="Calibri"/>
              </a:endParaRPr>
            </a:p>
          </p:txBody>
        </p:sp>
      </p:grpSp>
    </p:spTree>
    <p:extLst>
      <p:ext uri="{BB962C8B-B14F-4D97-AF65-F5344CB8AC3E}">
        <p14:creationId xmlns:p14="http://schemas.microsoft.com/office/powerpoint/2010/main" val="2894494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0CE5B-DB7D-7724-BCCE-84813A09C8BA}"/>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8BBEF996-8E52-1660-B725-B5107AFFD226}"/>
              </a:ext>
            </a:extLst>
          </p:cNvPr>
          <p:cNvSpPr txBox="1"/>
          <p:nvPr/>
        </p:nvSpPr>
        <p:spPr>
          <a:xfrm>
            <a:off x="1309533" y="2367171"/>
            <a:ext cx="7995832" cy="2123658"/>
          </a:xfrm>
          <a:prstGeom prst="rect">
            <a:avLst/>
          </a:prstGeom>
          <a:noFill/>
        </p:spPr>
        <p:txBody>
          <a:bodyPr wrap="square" rtlCol="0">
            <a:spAutoFit/>
          </a:bodyPr>
          <a:lstStyle/>
          <a:p>
            <a:r>
              <a:rPr lang="tr-TR" sz="6600" b="1" dirty="0">
                <a:solidFill>
                  <a:srgbClr val="114533"/>
                </a:solidFill>
              </a:rPr>
              <a:t>KUMAR BAĞIMLILIĞI NEDİR?</a:t>
            </a:r>
            <a:endParaRPr lang="tr-TR" sz="6600" dirty="0">
              <a:solidFill>
                <a:srgbClr val="114533"/>
              </a:solidFill>
            </a:endParaRPr>
          </a:p>
        </p:txBody>
      </p:sp>
    </p:spTree>
    <p:extLst>
      <p:ext uri="{BB962C8B-B14F-4D97-AF65-F5344CB8AC3E}">
        <p14:creationId xmlns:p14="http://schemas.microsoft.com/office/powerpoint/2010/main" val="2409974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12AAA-0A23-1D11-8E3C-ED6D8C8CABAF}"/>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1C9C8A20-7E88-A7C8-1F9B-E16B79CBB61D}"/>
              </a:ext>
            </a:extLst>
          </p:cNvPr>
          <p:cNvSpPr txBox="1"/>
          <p:nvPr/>
        </p:nvSpPr>
        <p:spPr>
          <a:xfrm>
            <a:off x="193116" y="222685"/>
            <a:ext cx="9678672" cy="523220"/>
          </a:xfrm>
          <a:prstGeom prst="rect">
            <a:avLst/>
          </a:prstGeom>
          <a:noFill/>
        </p:spPr>
        <p:txBody>
          <a:bodyPr wrap="square" rtlCol="0">
            <a:spAutoFit/>
          </a:bodyPr>
          <a:lstStyle/>
          <a:p>
            <a:r>
              <a:rPr lang="tr-TR" sz="2800" b="1" dirty="0">
                <a:solidFill>
                  <a:srgbClr val="114533"/>
                </a:solidFill>
              </a:rPr>
              <a:t>KUMAR BAĞIMLISININ KİŞİLİK ÖZELLİKLERİ</a:t>
            </a:r>
          </a:p>
        </p:txBody>
      </p:sp>
      <p:sp>
        <p:nvSpPr>
          <p:cNvPr id="3" name="Metin kutusu 2">
            <a:extLst>
              <a:ext uri="{FF2B5EF4-FFF2-40B4-BE49-F238E27FC236}">
                <a16:creationId xmlns:a16="http://schemas.microsoft.com/office/drawing/2014/main" id="{18142EA7-120E-886D-0CBA-7D4253529957}"/>
              </a:ext>
            </a:extLst>
          </p:cNvPr>
          <p:cNvSpPr txBox="1"/>
          <p:nvPr/>
        </p:nvSpPr>
        <p:spPr>
          <a:xfrm>
            <a:off x="193116" y="1329071"/>
            <a:ext cx="8259768" cy="4106124"/>
          </a:xfrm>
          <a:prstGeom prst="rect">
            <a:avLst/>
          </a:prstGeom>
          <a:noFill/>
        </p:spPr>
        <p:txBody>
          <a:bodyPr wrap="square" rtlCol="0">
            <a:spAutoFit/>
          </a:bodyPr>
          <a:lstStyle/>
          <a:p>
            <a:pPr>
              <a:lnSpc>
                <a:spcPct val="150000"/>
              </a:lnSpc>
            </a:pPr>
            <a:r>
              <a:rPr lang="tr-TR" sz="2200" dirty="0">
                <a:ea typeface="Calibri" panose="020F0502020204030204" pitchFamily="34" charset="0"/>
                <a:cs typeface="Calibri" panose="020F0502020204030204" pitchFamily="34" charset="0"/>
              </a:rPr>
              <a:t>Kumar oynayan bireylerin ortak kişilik özelliklerine sahip oldukları görülmektedir. Bunlar;</a:t>
            </a:r>
          </a:p>
          <a:p>
            <a:pPr marL="34290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rPr>
              <a:t>Entelektüel olmasa da zeki,</a:t>
            </a:r>
          </a:p>
          <a:p>
            <a:pPr marL="34290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rPr>
              <a:t>Aşırı özgüvenli,</a:t>
            </a:r>
          </a:p>
          <a:p>
            <a:pPr marL="34290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rPr>
              <a:t>Spor yapma ve izlemeye de aşırı ilgi,</a:t>
            </a:r>
          </a:p>
          <a:p>
            <a:pPr marL="34290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rPr>
              <a:t>İnkarcı,</a:t>
            </a:r>
          </a:p>
          <a:p>
            <a:pPr marL="34290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rPr>
              <a:t>Duygularını kolay ifade edemeyen,</a:t>
            </a:r>
          </a:p>
          <a:p>
            <a:pPr marL="34290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rPr>
              <a:t>Antisosyal, </a:t>
            </a:r>
            <a:r>
              <a:rPr lang="tr-TR" sz="2200" dirty="0" err="1">
                <a:ea typeface="Calibri" panose="020F0502020204030204" pitchFamily="34" charset="0"/>
                <a:cs typeface="Calibri" panose="020F0502020204030204" pitchFamily="34" charset="0"/>
              </a:rPr>
              <a:t>Borderline</a:t>
            </a:r>
            <a:r>
              <a:rPr lang="tr-TR" sz="2200" dirty="0">
                <a:ea typeface="Calibri" panose="020F0502020204030204" pitchFamily="34" charset="0"/>
                <a:cs typeface="Calibri" panose="020F0502020204030204" pitchFamily="34" charset="0"/>
              </a:rPr>
              <a:t> ve Narsistik kişilik bozukluğu olabilir.</a:t>
            </a:r>
          </a:p>
        </p:txBody>
      </p:sp>
      <p:pic>
        <p:nvPicPr>
          <p:cNvPr id="4" name="Resim 3">
            <a:extLst>
              <a:ext uri="{FF2B5EF4-FFF2-40B4-BE49-F238E27FC236}">
                <a16:creationId xmlns:a16="http://schemas.microsoft.com/office/drawing/2014/main" id="{4A43B489-8CA2-2020-3A52-E2D003F47021}"/>
              </a:ext>
            </a:extLst>
          </p:cNvPr>
          <p:cNvPicPr>
            <a:picLocks noChangeAspect="1"/>
          </p:cNvPicPr>
          <p:nvPr/>
        </p:nvPicPr>
        <p:blipFill>
          <a:blip r:embed="rId3">
            <a:duotone>
              <a:schemeClr val="accent3">
                <a:shade val="45000"/>
                <a:satMod val="135000"/>
              </a:schemeClr>
              <a:prstClr val="white"/>
            </a:duotone>
          </a:blip>
          <a:stretch>
            <a:fillRect/>
          </a:stretch>
        </p:blipFill>
        <p:spPr>
          <a:xfrm>
            <a:off x="8602849" y="1848103"/>
            <a:ext cx="2718550" cy="3161793"/>
          </a:xfrm>
          <a:prstGeom prst="rect">
            <a:avLst/>
          </a:prstGeom>
        </p:spPr>
      </p:pic>
    </p:spTree>
    <p:extLst>
      <p:ext uri="{BB962C8B-B14F-4D97-AF65-F5344CB8AC3E}">
        <p14:creationId xmlns:p14="http://schemas.microsoft.com/office/powerpoint/2010/main" val="116232763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D46BC-C8A8-1794-50DE-5D7D2352060D}"/>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5766955A-F5E5-A493-AF73-53B9AEC03313}"/>
              </a:ext>
            </a:extLst>
          </p:cNvPr>
          <p:cNvSpPr txBox="1"/>
          <p:nvPr/>
        </p:nvSpPr>
        <p:spPr>
          <a:xfrm>
            <a:off x="1171857" y="1859339"/>
            <a:ext cx="9848286" cy="3139321"/>
          </a:xfrm>
          <a:prstGeom prst="rect">
            <a:avLst/>
          </a:prstGeom>
          <a:noFill/>
        </p:spPr>
        <p:txBody>
          <a:bodyPr wrap="square" rtlCol="0">
            <a:spAutoFit/>
          </a:bodyPr>
          <a:lstStyle/>
          <a:p>
            <a:r>
              <a:rPr lang="tr-TR" sz="6600" b="1" dirty="0">
                <a:solidFill>
                  <a:srgbClr val="114533"/>
                </a:solidFill>
              </a:rPr>
              <a:t>KUMAR BAĞIMLILIĞINA EŞLİK EDEN PSİKİYATRİK BOZUKLUKLAR</a:t>
            </a:r>
            <a:endParaRPr lang="tr-TR" sz="6600" dirty="0">
              <a:solidFill>
                <a:srgbClr val="114533"/>
              </a:solidFill>
            </a:endParaRPr>
          </a:p>
        </p:txBody>
      </p:sp>
    </p:spTree>
    <p:extLst>
      <p:ext uri="{BB962C8B-B14F-4D97-AF65-F5344CB8AC3E}">
        <p14:creationId xmlns:p14="http://schemas.microsoft.com/office/powerpoint/2010/main" val="270043114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AB8B57-7A2D-6DF3-B755-BBCFA4BE1D25}"/>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8D12A775-38D5-6420-339D-9EDC65FA1A4D}"/>
              </a:ext>
            </a:extLst>
          </p:cNvPr>
          <p:cNvSpPr txBox="1"/>
          <p:nvPr/>
        </p:nvSpPr>
        <p:spPr>
          <a:xfrm>
            <a:off x="193116" y="222685"/>
            <a:ext cx="9678672" cy="954107"/>
          </a:xfrm>
          <a:prstGeom prst="rect">
            <a:avLst/>
          </a:prstGeom>
          <a:noFill/>
        </p:spPr>
        <p:txBody>
          <a:bodyPr wrap="square" rtlCol="0">
            <a:spAutoFit/>
          </a:bodyPr>
          <a:lstStyle/>
          <a:p>
            <a:r>
              <a:rPr lang="tr-TR" sz="2800" b="1" dirty="0">
                <a:solidFill>
                  <a:srgbClr val="114533"/>
                </a:solidFill>
              </a:rPr>
              <a:t>KUMAR BAĞIMLILIĞINA EŞLİK EDEN PSİKİYATRİK BOZUKLUKLAR </a:t>
            </a:r>
          </a:p>
        </p:txBody>
      </p:sp>
      <p:sp>
        <p:nvSpPr>
          <p:cNvPr id="3" name="Metin kutusu 2">
            <a:extLst>
              <a:ext uri="{FF2B5EF4-FFF2-40B4-BE49-F238E27FC236}">
                <a16:creationId xmlns:a16="http://schemas.microsoft.com/office/drawing/2014/main" id="{CE1B85C3-4329-2BF4-7BB9-FFDC614CB863}"/>
              </a:ext>
            </a:extLst>
          </p:cNvPr>
          <p:cNvSpPr txBox="1"/>
          <p:nvPr/>
        </p:nvSpPr>
        <p:spPr>
          <a:xfrm>
            <a:off x="193116" y="1329071"/>
            <a:ext cx="8259768" cy="3985706"/>
          </a:xfrm>
          <a:prstGeom prst="rect">
            <a:avLst/>
          </a:prstGeom>
          <a:noFill/>
        </p:spPr>
        <p:txBody>
          <a:bodyPr wrap="square" rtlCol="0">
            <a:spAutoFit/>
          </a:bodyPr>
          <a:lstStyle/>
          <a:p>
            <a:pPr>
              <a:lnSpc>
                <a:spcPct val="150000"/>
              </a:lnSpc>
            </a:pPr>
            <a:r>
              <a:rPr lang="tr-TR" sz="2200" dirty="0">
                <a:ea typeface="Calibri" panose="020F0502020204030204" pitchFamily="34" charset="0"/>
                <a:cs typeface="Calibri" panose="020F0502020204030204" pitchFamily="34" charset="0"/>
              </a:rPr>
              <a:t>Kumar oynama bozukluğu ile sık gözlemlenen psikiyatrik sorunlar;</a:t>
            </a:r>
          </a:p>
          <a:p>
            <a:pPr marL="342900" indent="-342900">
              <a:buFont typeface="Arial" panose="020B0604020202020204" pitchFamily="34" charset="0"/>
              <a:buChar char="•"/>
            </a:pPr>
            <a:r>
              <a:rPr lang="tr-TR" sz="2200" dirty="0">
                <a:ea typeface="Calibri" panose="020F0502020204030204" pitchFamily="34" charset="0"/>
                <a:cs typeface="Calibri" panose="020F0502020204030204" pitchFamily="34" charset="0"/>
              </a:rPr>
              <a:t>Alkol ve Madde Kullanım Bozuklukları,</a:t>
            </a:r>
          </a:p>
          <a:p>
            <a:pPr marL="342900" indent="-342900">
              <a:buFont typeface="Arial" panose="020B0604020202020204" pitchFamily="34" charset="0"/>
              <a:buChar char="•"/>
            </a:pPr>
            <a:r>
              <a:rPr lang="tr-TR" sz="2200" dirty="0">
                <a:ea typeface="Calibri" panose="020F0502020204030204" pitchFamily="34" charset="0"/>
                <a:cs typeface="Calibri" panose="020F0502020204030204" pitchFamily="34" charset="0"/>
              </a:rPr>
              <a:t>İnternet ve Oyun Bağımlılığı,</a:t>
            </a:r>
          </a:p>
          <a:p>
            <a:pPr marL="342900" indent="-342900">
              <a:buFont typeface="Arial" panose="020B0604020202020204" pitchFamily="34" charset="0"/>
              <a:buChar char="•"/>
            </a:pPr>
            <a:r>
              <a:rPr lang="tr-TR" sz="2200" dirty="0">
                <a:ea typeface="Calibri" panose="020F0502020204030204" pitchFamily="34" charset="0"/>
                <a:cs typeface="Calibri" panose="020F0502020204030204" pitchFamily="34" charset="0"/>
              </a:rPr>
              <a:t>Duygudurum Bozuklukları,</a:t>
            </a:r>
          </a:p>
          <a:p>
            <a:pPr marL="342900" indent="-342900">
              <a:buFont typeface="Arial" panose="020B0604020202020204" pitchFamily="34" charset="0"/>
              <a:buChar char="•"/>
            </a:pPr>
            <a:r>
              <a:rPr lang="tr-TR" sz="2200" dirty="0">
                <a:ea typeface="Calibri" panose="020F0502020204030204" pitchFamily="34" charset="0"/>
                <a:cs typeface="Calibri" panose="020F0502020204030204" pitchFamily="34" charset="0"/>
              </a:rPr>
              <a:t>Anksiyete Bozuklukları,</a:t>
            </a:r>
          </a:p>
          <a:p>
            <a:pPr marL="342900" indent="-342900">
              <a:buFont typeface="Arial" panose="020B0604020202020204" pitchFamily="34" charset="0"/>
              <a:buChar char="•"/>
            </a:pPr>
            <a:r>
              <a:rPr lang="tr-TR" sz="2200" dirty="0">
                <a:ea typeface="Calibri" panose="020F0502020204030204" pitchFamily="34" charset="0"/>
                <a:cs typeface="Calibri" panose="020F0502020204030204" pitchFamily="34" charset="0"/>
              </a:rPr>
              <a:t>Dürtü Kontrol Bozuklukları,</a:t>
            </a:r>
          </a:p>
          <a:p>
            <a:pPr marL="342900" indent="-342900">
              <a:buFont typeface="Arial" panose="020B0604020202020204" pitchFamily="34" charset="0"/>
              <a:buChar char="•"/>
            </a:pPr>
            <a:r>
              <a:rPr lang="tr-TR" sz="2200" dirty="0">
                <a:ea typeface="Calibri" panose="020F0502020204030204" pitchFamily="34" charset="0"/>
                <a:cs typeface="Calibri" panose="020F0502020204030204" pitchFamily="34" charset="0"/>
              </a:rPr>
              <a:t>Dikkat Eksikliği ve Hiperaktivite Bozukluğu (DEHB),</a:t>
            </a:r>
          </a:p>
          <a:p>
            <a:pPr marL="342900" indent="-342900">
              <a:buFont typeface="Arial" panose="020B0604020202020204" pitchFamily="34" charset="0"/>
              <a:buChar char="•"/>
            </a:pPr>
            <a:r>
              <a:rPr lang="tr-TR" sz="2200" dirty="0">
                <a:ea typeface="Calibri" panose="020F0502020204030204" pitchFamily="34" charset="0"/>
                <a:cs typeface="Calibri" panose="020F0502020204030204" pitchFamily="34" charset="0"/>
              </a:rPr>
              <a:t>Yemek Bozuklukları,</a:t>
            </a:r>
          </a:p>
          <a:p>
            <a:pPr marL="342900" indent="-342900">
              <a:buFont typeface="Arial" panose="020B0604020202020204" pitchFamily="34" charset="0"/>
              <a:buChar char="•"/>
            </a:pPr>
            <a:r>
              <a:rPr lang="tr-TR" sz="2200" dirty="0">
                <a:ea typeface="Calibri" panose="020F0502020204030204" pitchFamily="34" charset="0"/>
                <a:cs typeface="Calibri" panose="020F0502020204030204" pitchFamily="34" charset="0"/>
              </a:rPr>
              <a:t>Psikosomatik Bozukluklar,</a:t>
            </a:r>
          </a:p>
          <a:p>
            <a:pPr marL="342900" indent="-342900">
              <a:buFont typeface="Arial" panose="020B0604020202020204" pitchFamily="34" charset="0"/>
              <a:buChar char="•"/>
            </a:pPr>
            <a:r>
              <a:rPr lang="tr-TR" sz="2200" dirty="0">
                <a:ea typeface="Calibri" panose="020F0502020204030204" pitchFamily="34" charset="0"/>
                <a:cs typeface="Calibri" panose="020F0502020204030204" pitchFamily="34" charset="0"/>
              </a:rPr>
              <a:t>Kişilik Bozuklukları,</a:t>
            </a:r>
          </a:p>
          <a:p>
            <a:pPr marL="342900" indent="-342900">
              <a:buFont typeface="Arial" panose="020B0604020202020204" pitchFamily="34" charset="0"/>
              <a:buChar char="•"/>
            </a:pPr>
            <a:r>
              <a:rPr lang="tr-TR" sz="2200" dirty="0">
                <a:ea typeface="Calibri" panose="020F0502020204030204" pitchFamily="34" charset="0"/>
                <a:cs typeface="Calibri" panose="020F0502020204030204" pitchFamily="34" charset="0"/>
              </a:rPr>
              <a:t>İntihar Girişimleri olarak sıralanabilir. </a:t>
            </a:r>
          </a:p>
        </p:txBody>
      </p:sp>
      <p:pic>
        <p:nvPicPr>
          <p:cNvPr id="2" name="Resim 1">
            <a:extLst>
              <a:ext uri="{FF2B5EF4-FFF2-40B4-BE49-F238E27FC236}">
                <a16:creationId xmlns:a16="http://schemas.microsoft.com/office/drawing/2014/main" id="{C99C8938-A857-98CF-D7A4-A4CF98351003}"/>
              </a:ext>
            </a:extLst>
          </p:cNvPr>
          <p:cNvPicPr>
            <a:picLocks noChangeAspect="1"/>
          </p:cNvPicPr>
          <p:nvPr/>
        </p:nvPicPr>
        <p:blipFill>
          <a:blip r:embed="rId3">
            <a:duotone>
              <a:prstClr val="black"/>
              <a:srgbClr val="3AAA35">
                <a:tint val="45000"/>
                <a:satMod val="400000"/>
              </a:srgbClr>
            </a:duotone>
          </a:blip>
          <a:stretch>
            <a:fillRect/>
          </a:stretch>
        </p:blipFill>
        <p:spPr>
          <a:xfrm flipH="1">
            <a:off x="7311714" y="2933206"/>
            <a:ext cx="4053003" cy="3288150"/>
          </a:xfrm>
          <a:prstGeom prst="rect">
            <a:avLst/>
          </a:prstGeom>
        </p:spPr>
      </p:pic>
    </p:spTree>
    <p:extLst>
      <p:ext uri="{BB962C8B-B14F-4D97-AF65-F5344CB8AC3E}">
        <p14:creationId xmlns:p14="http://schemas.microsoft.com/office/powerpoint/2010/main" val="388757756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85D62A-E362-1908-E775-BDB74916644F}"/>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10D28D20-CD80-0F50-07D1-1CFF8FB6EFFD}"/>
              </a:ext>
            </a:extLst>
          </p:cNvPr>
          <p:cNvSpPr txBox="1"/>
          <p:nvPr/>
        </p:nvSpPr>
        <p:spPr>
          <a:xfrm>
            <a:off x="193116" y="222685"/>
            <a:ext cx="9678672" cy="954107"/>
          </a:xfrm>
          <a:prstGeom prst="rect">
            <a:avLst/>
          </a:prstGeom>
          <a:noFill/>
        </p:spPr>
        <p:txBody>
          <a:bodyPr wrap="square" rtlCol="0">
            <a:spAutoFit/>
          </a:bodyPr>
          <a:lstStyle/>
          <a:p>
            <a:r>
              <a:rPr lang="tr-TR" sz="2800" b="1" dirty="0">
                <a:solidFill>
                  <a:srgbClr val="114533"/>
                </a:solidFill>
              </a:rPr>
              <a:t>KUMAR BAĞIMLILIĞINA EŞLİK EDEN PSİKİYATRİK BOZUKLUKLAR </a:t>
            </a:r>
          </a:p>
        </p:txBody>
      </p:sp>
      <p:graphicFrame>
        <p:nvGraphicFramePr>
          <p:cNvPr id="4" name="Grafik 3">
            <a:extLst>
              <a:ext uri="{FF2B5EF4-FFF2-40B4-BE49-F238E27FC236}">
                <a16:creationId xmlns:a16="http://schemas.microsoft.com/office/drawing/2014/main" id="{F6004B9F-2BEA-C2D9-1A54-192CF32A0E24}"/>
              </a:ext>
            </a:extLst>
          </p:cNvPr>
          <p:cNvGraphicFramePr/>
          <p:nvPr>
            <p:extLst>
              <p:ext uri="{D42A27DB-BD31-4B8C-83A1-F6EECF244321}">
                <p14:modId xmlns:p14="http://schemas.microsoft.com/office/powerpoint/2010/main" val="156201964"/>
              </p:ext>
            </p:extLst>
          </p:nvPr>
        </p:nvGraphicFramePr>
        <p:xfrm>
          <a:off x="1304307" y="1496290"/>
          <a:ext cx="9583386" cy="491638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98007500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7A130-6587-B9F8-F77A-6CB7D823DE7B}"/>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176D5CC9-CEFE-8566-2402-249BDFD0D903}"/>
              </a:ext>
            </a:extLst>
          </p:cNvPr>
          <p:cNvSpPr txBox="1"/>
          <p:nvPr/>
        </p:nvSpPr>
        <p:spPr>
          <a:xfrm>
            <a:off x="193116" y="222685"/>
            <a:ext cx="9678672" cy="523220"/>
          </a:xfrm>
          <a:prstGeom prst="rect">
            <a:avLst/>
          </a:prstGeom>
          <a:noFill/>
        </p:spPr>
        <p:txBody>
          <a:bodyPr wrap="square" rtlCol="0">
            <a:spAutoFit/>
          </a:bodyPr>
          <a:lstStyle/>
          <a:p>
            <a:r>
              <a:rPr lang="tr-TR" sz="2800" b="1" dirty="0">
                <a:solidFill>
                  <a:srgbClr val="114533"/>
                </a:solidFill>
              </a:rPr>
              <a:t>KUMAR BAĞIMLILIĞINDA YASAL KONULAR</a:t>
            </a:r>
          </a:p>
        </p:txBody>
      </p:sp>
      <p:sp>
        <p:nvSpPr>
          <p:cNvPr id="3" name="Metin kutusu 2">
            <a:extLst>
              <a:ext uri="{FF2B5EF4-FFF2-40B4-BE49-F238E27FC236}">
                <a16:creationId xmlns:a16="http://schemas.microsoft.com/office/drawing/2014/main" id="{ABDBCCB2-6DA4-4B37-4151-F30DE427C903}"/>
              </a:ext>
            </a:extLst>
          </p:cNvPr>
          <p:cNvSpPr txBox="1"/>
          <p:nvPr/>
        </p:nvSpPr>
        <p:spPr>
          <a:xfrm>
            <a:off x="193116" y="1329071"/>
            <a:ext cx="8259768" cy="2582630"/>
          </a:xfrm>
          <a:prstGeom prst="rect">
            <a:avLst/>
          </a:prstGeom>
          <a:noFill/>
        </p:spPr>
        <p:txBody>
          <a:bodyPr wrap="square" rtlCol="0">
            <a:spAutoFit/>
          </a:bodyPr>
          <a:lstStyle/>
          <a:p>
            <a:pPr>
              <a:lnSpc>
                <a:spcPct val="150000"/>
              </a:lnSpc>
            </a:pPr>
            <a:r>
              <a:rPr lang="tr-TR" sz="2200" dirty="0">
                <a:ea typeface="Calibri" panose="020F0502020204030204" pitchFamily="34" charset="0"/>
                <a:cs typeface="Calibri" panose="020F0502020204030204" pitchFamily="34" charset="0"/>
              </a:rPr>
              <a:t>Kumar oynanması için yer ve imkan sağlayan kişi, bir yıldan üç yıla kadar hapis ve iki yüz günden aşağı olmamak üzere adli para cezası ile cezalandırılır. Bununla birlikte çocukların kumar oynaması için yer ve imkan sağlanması halinde  verilecek ceza bir katı oranında artırılmaktadır (TCK, 228).</a:t>
            </a:r>
          </a:p>
        </p:txBody>
      </p:sp>
      <p:pic>
        <p:nvPicPr>
          <p:cNvPr id="4" name="Resim 3">
            <a:extLst>
              <a:ext uri="{FF2B5EF4-FFF2-40B4-BE49-F238E27FC236}">
                <a16:creationId xmlns:a16="http://schemas.microsoft.com/office/drawing/2014/main" id="{829419A1-9CD2-78B1-904F-02F883B1D5E5}"/>
              </a:ext>
            </a:extLst>
          </p:cNvPr>
          <p:cNvPicPr>
            <a:picLocks noChangeAspect="1"/>
          </p:cNvPicPr>
          <p:nvPr/>
        </p:nvPicPr>
        <p:blipFill>
          <a:blip r:embed="rId3"/>
          <a:stretch>
            <a:fillRect/>
          </a:stretch>
        </p:blipFill>
        <p:spPr>
          <a:xfrm>
            <a:off x="7563821" y="2827332"/>
            <a:ext cx="3335069" cy="3335069"/>
          </a:xfrm>
          <a:prstGeom prst="rect">
            <a:avLst/>
          </a:prstGeom>
        </p:spPr>
      </p:pic>
    </p:spTree>
    <p:extLst>
      <p:ext uri="{BB962C8B-B14F-4D97-AF65-F5344CB8AC3E}">
        <p14:creationId xmlns:p14="http://schemas.microsoft.com/office/powerpoint/2010/main" val="2681874130"/>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978E1-89C2-4D29-1F9F-853D02B02A85}"/>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0326C643-5F70-1FDD-3121-0D626D3723FC}"/>
              </a:ext>
            </a:extLst>
          </p:cNvPr>
          <p:cNvSpPr txBox="1"/>
          <p:nvPr/>
        </p:nvSpPr>
        <p:spPr>
          <a:xfrm>
            <a:off x="1171857" y="1859339"/>
            <a:ext cx="9848286" cy="2123658"/>
          </a:xfrm>
          <a:prstGeom prst="rect">
            <a:avLst/>
          </a:prstGeom>
          <a:noFill/>
        </p:spPr>
        <p:txBody>
          <a:bodyPr wrap="square" rtlCol="0">
            <a:spAutoFit/>
          </a:bodyPr>
          <a:lstStyle/>
          <a:p>
            <a:r>
              <a:rPr lang="tr-TR" sz="6600" b="1" dirty="0">
                <a:solidFill>
                  <a:srgbClr val="114533"/>
                </a:solidFill>
              </a:rPr>
              <a:t>DİĞER DAVRANIŞSAL BAĞIMLILIKLAR</a:t>
            </a:r>
            <a:endParaRPr lang="tr-TR" sz="6600" dirty="0">
              <a:solidFill>
                <a:srgbClr val="114533"/>
              </a:solidFill>
            </a:endParaRPr>
          </a:p>
        </p:txBody>
      </p:sp>
    </p:spTree>
    <p:extLst>
      <p:ext uri="{BB962C8B-B14F-4D97-AF65-F5344CB8AC3E}">
        <p14:creationId xmlns:p14="http://schemas.microsoft.com/office/powerpoint/2010/main" val="27809043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0230FC-8287-41D3-A4FD-AD60CE183A94}"/>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1F1E37CF-BEBE-A36C-69EC-122971CC3187}"/>
              </a:ext>
            </a:extLst>
          </p:cNvPr>
          <p:cNvSpPr txBox="1"/>
          <p:nvPr/>
        </p:nvSpPr>
        <p:spPr>
          <a:xfrm>
            <a:off x="193116" y="222685"/>
            <a:ext cx="9678672" cy="523220"/>
          </a:xfrm>
          <a:prstGeom prst="rect">
            <a:avLst/>
          </a:prstGeom>
          <a:noFill/>
        </p:spPr>
        <p:txBody>
          <a:bodyPr wrap="square" rtlCol="0">
            <a:spAutoFit/>
          </a:bodyPr>
          <a:lstStyle/>
          <a:p>
            <a:r>
              <a:rPr lang="tr-TR" sz="2800" b="1" dirty="0">
                <a:solidFill>
                  <a:srgbClr val="114533"/>
                </a:solidFill>
              </a:rPr>
              <a:t>DİĞER DAVRANIŞSAL BAĞIMLILIKLAR</a:t>
            </a:r>
          </a:p>
        </p:txBody>
      </p:sp>
      <p:sp>
        <p:nvSpPr>
          <p:cNvPr id="3" name="Metin kutusu 2">
            <a:extLst>
              <a:ext uri="{FF2B5EF4-FFF2-40B4-BE49-F238E27FC236}">
                <a16:creationId xmlns:a16="http://schemas.microsoft.com/office/drawing/2014/main" id="{FF7F0D8A-64CB-F1C9-3ED2-B06C82509337}"/>
              </a:ext>
            </a:extLst>
          </p:cNvPr>
          <p:cNvSpPr txBox="1"/>
          <p:nvPr/>
        </p:nvSpPr>
        <p:spPr>
          <a:xfrm>
            <a:off x="608753" y="1329071"/>
            <a:ext cx="8259768" cy="2582630"/>
          </a:xfrm>
          <a:prstGeom prst="rect">
            <a:avLst/>
          </a:prstGeom>
          <a:noFill/>
        </p:spPr>
        <p:txBody>
          <a:bodyPr wrap="square" rtlCol="0">
            <a:spAutoFit/>
          </a:bodyPr>
          <a:lstStyle/>
          <a:p>
            <a:pPr marL="34290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rPr>
              <a:t>Yemek Bağımlılığı</a:t>
            </a:r>
          </a:p>
          <a:p>
            <a:pPr marL="34290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rPr>
              <a:t>Egzersiz Bağımlılığı</a:t>
            </a:r>
          </a:p>
          <a:p>
            <a:pPr marL="34290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rPr>
              <a:t>Alışveriş Bağımlılığı</a:t>
            </a:r>
          </a:p>
          <a:p>
            <a:pPr marL="34290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rPr>
              <a:t>Pornografi Bağımlılığı </a:t>
            </a:r>
          </a:p>
          <a:p>
            <a:pPr marL="342900" indent="-342900">
              <a:lnSpc>
                <a:spcPct val="150000"/>
              </a:lnSpc>
              <a:buFont typeface="Arial" panose="020B0604020202020204" pitchFamily="34" charset="0"/>
              <a:buChar char="•"/>
            </a:pPr>
            <a:r>
              <a:rPr lang="tr-TR" sz="2200" dirty="0">
                <a:ea typeface="Calibri" panose="020F0502020204030204" pitchFamily="34" charset="0"/>
                <a:cs typeface="Calibri" panose="020F0502020204030204" pitchFamily="34" charset="0"/>
              </a:rPr>
              <a:t>Cinsellik Bağımlılığı </a:t>
            </a:r>
          </a:p>
        </p:txBody>
      </p:sp>
    </p:spTree>
    <p:extLst>
      <p:ext uri="{BB962C8B-B14F-4D97-AF65-F5344CB8AC3E}">
        <p14:creationId xmlns:p14="http://schemas.microsoft.com/office/powerpoint/2010/main" val="426169897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1E992-B2B7-0A58-09E2-6DD93BAE0CD4}"/>
            </a:ext>
          </a:extLst>
        </p:cNvPr>
        <p:cNvGrpSpPr/>
        <p:nvPr/>
      </p:nvGrpSpPr>
      <p:grpSpPr>
        <a:xfrm>
          <a:off x="0" y="0"/>
          <a:ext cx="0" cy="0"/>
          <a:chOff x="0" y="0"/>
          <a:chExt cx="0" cy="0"/>
        </a:xfrm>
      </p:grpSpPr>
      <p:pic>
        <p:nvPicPr>
          <p:cNvPr id="5" name="Resim 4">
            <a:extLst>
              <a:ext uri="{FF2B5EF4-FFF2-40B4-BE49-F238E27FC236}">
                <a16:creationId xmlns:a16="http://schemas.microsoft.com/office/drawing/2014/main" id="{CCD332E9-F86D-453B-00D4-A54974C595DB}"/>
              </a:ext>
            </a:extLst>
          </p:cNvPr>
          <p:cNvPicPr>
            <a:picLocks noChangeAspect="1"/>
          </p:cNvPicPr>
          <p:nvPr/>
        </p:nvPicPr>
        <p:blipFill>
          <a:blip r:embed="rId2"/>
          <a:srcRect/>
          <a:stretch/>
        </p:blipFill>
        <p:spPr>
          <a:xfrm>
            <a:off x="0" y="0"/>
            <a:ext cx="12192000" cy="6858000"/>
          </a:xfrm>
          <a:prstGeom prst="rect">
            <a:avLst/>
          </a:prstGeom>
        </p:spPr>
      </p:pic>
      <p:sp>
        <p:nvSpPr>
          <p:cNvPr id="6" name="Metin kutusu 5">
            <a:extLst>
              <a:ext uri="{FF2B5EF4-FFF2-40B4-BE49-F238E27FC236}">
                <a16:creationId xmlns:a16="http://schemas.microsoft.com/office/drawing/2014/main" id="{01C0F58F-44B8-0F66-D3B9-A075C32E1E83}"/>
              </a:ext>
            </a:extLst>
          </p:cNvPr>
          <p:cNvSpPr txBox="1"/>
          <p:nvPr/>
        </p:nvSpPr>
        <p:spPr>
          <a:xfrm>
            <a:off x="3695285" y="2500040"/>
            <a:ext cx="5120569" cy="461665"/>
          </a:xfrm>
          <a:prstGeom prst="rect">
            <a:avLst/>
          </a:prstGeom>
          <a:noFill/>
        </p:spPr>
        <p:txBody>
          <a:bodyPr wrap="square" rtlCol="0">
            <a:spAutoFit/>
          </a:bodyPr>
          <a:lstStyle/>
          <a:p>
            <a:pPr algn="ctr"/>
            <a:r>
              <a:rPr lang="tr-TR" sz="2400" dirty="0">
                <a:solidFill>
                  <a:srgbClr val="114533"/>
                </a:solidFill>
              </a:rPr>
              <a:t>EĞİTİM MÜDÜRLÜĞÜ</a:t>
            </a:r>
          </a:p>
        </p:txBody>
      </p:sp>
    </p:spTree>
    <p:extLst>
      <p:ext uri="{BB962C8B-B14F-4D97-AF65-F5344CB8AC3E}">
        <p14:creationId xmlns:p14="http://schemas.microsoft.com/office/powerpoint/2010/main" val="2452300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03A24E-5495-06DC-EBD0-412E38D8DF44}"/>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01294833-D83B-EE3A-4A03-F91510E650A4}"/>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KUMAR BAĞIMLILIĞININ TANIMLANMASI</a:t>
            </a:r>
            <a:endParaRPr lang="tr-TR" sz="2800" dirty="0">
              <a:solidFill>
                <a:srgbClr val="114533"/>
              </a:solidFill>
            </a:endParaRPr>
          </a:p>
        </p:txBody>
      </p:sp>
      <p:pic>
        <p:nvPicPr>
          <p:cNvPr id="2" name="Google Shape;124;p5">
            <a:extLst>
              <a:ext uri="{FF2B5EF4-FFF2-40B4-BE49-F238E27FC236}">
                <a16:creationId xmlns:a16="http://schemas.microsoft.com/office/drawing/2014/main" id="{D6E97900-4921-4DBF-0EB3-43B8B84DD74E}"/>
              </a:ext>
            </a:extLst>
          </p:cNvPr>
          <p:cNvPicPr preferRelativeResize="0"/>
          <p:nvPr/>
        </p:nvPicPr>
        <p:blipFill rotWithShape="1">
          <a:blip r:embed="rId3">
            <a:alphaModFix/>
            <a:extLst>
              <a:ext uri="{BEBA8EAE-BF5A-486C-A8C5-ECC9F3942E4B}">
                <a14:imgProps xmlns:a14="http://schemas.microsoft.com/office/drawing/2010/main">
                  <a14:imgLayer r:embed="rId4">
                    <a14:imgEffect>
                      <a14:saturation sat="33000"/>
                    </a14:imgEffect>
                  </a14:imgLayer>
                </a14:imgProps>
              </a:ext>
            </a:extLst>
          </a:blip>
          <a:srcRect l="3846" t="15705" r="9145"/>
          <a:stretch/>
        </p:blipFill>
        <p:spPr>
          <a:xfrm>
            <a:off x="6227577" y="1883854"/>
            <a:ext cx="5170187" cy="4328687"/>
          </a:xfrm>
          <a:prstGeom prst="rect">
            <a:avLst/>
          </a:prstGeom>
          <a:noFill/>
          <a:ln>
            <a:noFill/>
          </a:ln>
        </p:spPr>
      </p:pic>
      <p:sp>
        <p:nvSpPr>
          <p:cNvPr id="3" name="Metin kutusu 2">
            <a:extLst>
              <a:ext uri="{FF2B5EF4-FFF2-40B4-BE49-F238E27FC236}">
                <a16:creationId xmlns:a16="http://schemas.microsoft.com/office/drawing/2014/main" id="{60F54605-8A28-418A-B0DB-65D7A9A22239}"/>
              </a:ext>
            </a:extLst>
          </p:cNvPr>
          <p:cNvSpPr txBox="1"/>
          <p:nvPr/>
        </p:nvSpPr>
        <p:spPr>
          <a:xfrm>
            <a:off x="193116" y="1169582"/>
            <a:ext cx="6216649" cy="3090461"/>
          </a:xfrm>
          <a:prstGeom prst="rect">
            <a:avLst/>
          </a:prstGeom>
          <a:noFill/>
        </p:spPr>
        <p:txBody>
          <a:bodyPr wrap="square" rtlCol="0">
            <a:spAutoFit/>
          </a:bodyPr>
          <a:lstStyle/>
          <a:p>
            <a:pPr>
              <a:lnSpc>
                <a:spcPct val="150000"/>
              </a:lnSpc>
            </a:pPr>
            <a:r>
              <a:rPr lang="tr-TR" sz="2200" dirty="0">
                <a:ea typeface="Calibri" panose="020F0502020204030204" pitchFamily="34" charset="0"/>
                <a:cs typeface="Calibri" panose="020F0502020204030204" pitchFamily="34" charset="0"/>
              </a:rPr>
              <a:t>Genel bir tanım olarak kumar; para veya maddi değeri olan başka bir şeyin bahse konulması, bahse giren kişinin amacının, bahse konu olayın sonucunu doğru tahmin ederek ek para veya maddi değeri olan eşya kazanımı olması ve olayın sonucunun belirsiz olması olarak tanımlanabilir.</a:t>
            </a:r>
          </a:p>
        </p:txBody>
      </p:sp>
    </p:spTree>
    <p:extLst>
      <p:ext uri="{BB962C8B-B14F-4D97-AF65-F5344CB8AC3E}">
        <p14:creationId xmlns:p14="http://schemas.microsoft.com/office/powerpoint/2010/main" val="1713142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C8A6B2-8D32-1BE6-0D25-21B57293B287}"/>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F687A8B7-A1EA-E8B7-F2A9-E38158DDAFBA}"/>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KUMAR BAĞIMLILIĞININ TANIMLANMASI</a:t>
            </a:r>
            <a:endParaRPr lang="tr-TR" sz="2800" dirty="0">
              <a:solidFill>
                <a:srgbClr val="114533"/>
              </a:solidFill>
            </a:endParaRPr>
          </a:p>
        </p:txBody>
      </p:sp>
      <p:sp>
        <p:nvSpPr>
          <p:cNvPr id="3" name="Metin kutusu 2">
            <a:extLst>
              <a:ext uri="{FF2B5EF4-FFF2-40B4-BE49-F238E27FC236}">
                <a16:creationId xmlns:a16="http://schemas.microsoft.com/office/drawing/2014/main" id="{C72F3BF3-4E01-DF17-ECD0-784798BE8EEF}"/>
              </a:ext>
            </a:extLst>
          </p:cNvPr>
          <p:cNvSpPr txBox="1"/>
          <p:nvPr/>
        </p:nvSpPr>
        <p:spPr>
          <a:xfrm>
            <a:off x="2774982" y="1118448"/>
            <a:ext cx="6216649" cy="2074799"/>
          </a:xfrm>
          <a:prstGeom prst="rect">
            <a:avLst/>
          </a:prstGeom>
          <a:noFill/>
        </p:spPr>
        <p:txBody>
          <a:bodyPr wrap="square" rtlCol="0">
            <a:spAutoFit/>
          </a:bodyPr>
          <a:lstStyle/>
          <a:p>
            <a:pPr>
              <a:lnSpc>
                <a:spcPct val="150000"/>
              </a:lnSpc>
              <a:buClr>
                <a:srgbClr val="282F39"/>
              </a:buClr>
              <a:buSzPts val="1500"/>
            </a:pPr>
            <a:r>
              <a:rPr lang="tr-TR" sz="2200" b="1" dirty="0">
                <a:ea typeface="Calibri" panose="020F0502020204030204" pitchFamily="34" charset="0"/>
                <a:cs typeface="Calibri" panose="020F0502020204030204" pitchFamily="34" charset="0"/>
                <a:sym typeface="Calibri"/>
              </a:rPr>
              <a:t>Problemli Kumar Oynama (PKO)</a:t>
            </a:r>
            <a:endParaRPr lang="tr-TR" sz="2200" dirty="0">
              <a:ea typeface="Calibri" panose="020F0502020204030204" pitchFamily="34" charset="0"/>
              <a:cs typeface="Calibri" panose="020F0502020204030204" pitchFamily="34" charset="0"/>
              <a:sym typeface="Calibri"/>
            </a:endParaRPr>
          </a:p>
          <a:p>
            <a:pPr marL="285750" indent="-285750">
              <a:lnSpc>
                <a:spcPct val="150000"/>
              </a:lnSpc>
              <a:buClr>
                <a:srgbClr val="282F39"/>
              </a:buClr>
              <a:buSzPts val="1500"/>
              <a:buFont typeface="Arial" panose="020B0604020202020204" pitchFamily="34" charset="0"/>
              <a:buChar char="•"/>
            </a:pPr>
            <a:r>
              <a:rPr lang="tr-TR" sz="2200" dirty="0">
                <a:ea typeface="Calibri" panose="020F0502020204030204" pitchFamily="34" charset="0"/>
                <a:cs typeface="Calibri" panose="020F0502020204030204" pitchFamily="34" charset="0"/>
                <a:sym typeface="Calibri"/>
              </a:rPr>
              <a:t>Oynama davranışı üzerindeki kontrol azalmıştır.</a:t>
            </a:r>
            <a:endParaRPr lang="tr-TR" sz="2200" dirty="0">
              <a:ea typeface="Calibri" panose="020F0502020204030204" pitchFamily="34" charset="0"/>
              <a:cs typeface="Calibri" panose="020F0502020204030204" pitchFamily="34" charset="0"/>
            </a:endParaRPr>
          </a:p>
          <a:p>
            <a:pPr marL="285750" indent="-285750">
              <a:lnSpc>
                <a:spcPct val="150000"/>
              </a:lnSpc>
              <a:buClr>
                <a:srgbClr val="282F39"/>
              </a:buClr>
              <a:buSzPts val="1500"/>
              <a:buFont typeface="Arial" panose="020B0604020202020204" pitchFamily="34" charset="0"/>
              <a:buChar char="•"/>
            </a:pPr>
            <a:r>
              <a:rPr lang="tr-TR" sz="2200" dirty="0">
                <a:ea typeface="Calibri" panose="020F0502020204030204" pitchFamily="34" charset="0"/>
                <a:cs typeface="Calibri" panose="020F0502020204030204" pitchFamily="34" charset="0"/>
                <a:sym typeface="Calibri"/>
              </a:rPr>
              <a:t>Kayıplar öngörülemez. </a:t>
            </a:r>
            <a:endParaRPr lang="tr-TR" sz="2200" dirty="0">
              <a:ea typeface="Calibri" panose="020F0502020204030204" pitchFamily="34" charset="0"/>
              <a:cs typeface="Calibri" panose="020F0502020204030204" pitchFamily="34" charset="0"/>
            </a:endParaRPr>
          </a:p>
          <a:p>
            <a:pPr marL="285750" indent="-285750">
              <a:lnSpc>
                <a:spcPct val="150000"/>
              </a:lnSpc>
              <a:buClr>
                <a:srgbClr val="282F39"/>
              </a:buClr>
              <a:buSzPts val="1500"/>
              <a:buFont typeface="Arial" panose="020B0604020202020204" pitchFamily="34" charset="0"/>
              <a:buChar char="•"/>
            </a:pPr>
            <a:r>
              <a:rPr lang="tr-TR" sz="2200" dirty="0">
                <a:ea typeface="Calibri" panose="020F0502020204030204" pitchFamily="34" charset="0"/>
                <a:cs typeface="Calibri" panose="020F0502020204030204" pitchFamily="34" charset="0"/>
                <a:sym typeface="Calibri"/>
              </a:rPr>
              <a:t>Amaç kaçış, heyecan ve keyiftir.</a:t>
            </a:r>
            <a:endParaRPr lang="tr-TR" sz="2200" dirty="0">
              <a:ea typeface="Calibri" panose="020F0502020204030204" pitchFamily="34" charset="0"/>
              <a:cs typeface="Calibri" panose="020F0502020204030204" pitchFamily="34" charset="0"/>
            </a:endParaRPr>
          </a:p>
        </p:txBody>
      </p:sp>
      <p:grpSp>
        <p:nvGrpSpPr>
          <p:cNvPr id="26" name="Grup 25">
            <a:extLst>
              <a:ext uri="{FF2B5EF4-FFF2-40B4-BE49-F238E27FC236}">
                <a16:creationId xmlns:a16="http://schemas.microsoft.com/office/drawing/2014/main" id="{C994A6E2-33A3-0531-FF0C-080B69169B4D}"/>
              </a:ext>
            </a:extLst>
          </p:cNvPr>
          <p:cNvGrpSpPr/>
          <p:nvPr/>
        </p:nvGrpSpPr>
        <p:grpSpPr>
          <a:xfrm>
            <a:off x="3173581" y="3505783"/>
            <a:ext cx="4385171" cy="4580421"/>
            <a:chOff x="3257294" y="3040441"/>
            <a:chExt cx="4984605" cy="5206545"/>
          </a:xfrm>
        </p:grpSpPr>
        <p:grpSp>
          <p:nvGrpSpPr>
            <p:cNvPr id="15" name="Google Shape;186;p10">
              <a:extLst>
                <a:ext uri="{FF2B5EF4-FFF2-40B4-BE49-F238E27FC236}">
                  <a16:creationId xmlns:a16="http://schemas.microsoft.com/office/drawing/2014/main" id="{9CC5A83B-A939-742B-0FA6-88205566752F}"/>
                </a:ext>
              </a:extLst>
            </p:cNvPr>
            <p:cNvGrpSpPr/>
            <p:nvPr/>
          </p:nvGrpSpPr>
          <p:grpSpPr>
            <a:xfrm>
              <a:off x="3257294" y="3040441"/>
              <a:ext cx="4984605" cy="5206545"/>
              <a:chOff x="3306549" y="1834587"/>
              <a:chExt cx="3991981" cy="4139493"/>
            </a:xfrm>
          </p:grpSpPr>
          <p:sp>
            <p:nvSpPr>
              <p:cNvPr id="16" name="Google Shape;187;p10">
                <a:extLst>
                  <a:ext uri="{FF2B5EF4-FFF2-40B4-BE49-F238E27FC236}">
                    <a16:creationId xmlns:a16="http://schemas.microsoft.com/office/drawing/2014/main" id="{B093DA1D-C60A-ABD8-AB83-5FFB2A2873BD}"/>
                  </a:ext>
                </a:extLst>
              </p:cNvPr>
              <p:cNvSpPr/>
              <p:nvPr/>
            </p:nvSpPr>
            <p:spPr>
              <a:xfrm>
                <a:off x="3310730" y="1986280"/>
                <a:ext cx="3987800" cy="3987800"/>
              </a:xfrm>
              <a:prstGeom prst="blockArc">
                <a:avLst>
                  <a:gd name="adj1" fmla="val 10800000"/>
                  <a:gd name="adj2" fmla="val 113322"/>
                  <a:gd name="adj3" fmla="val 11348"/>
                </a:avLst>
              </a:prstGeom>
              <a:gradFill>
                <a:gsLst>
                  <a:gs pos="0">
                    <a:srgbClr val="FFC000"/>
                  </a:gs>
                  <a:gs pos="51000">
                    <a:srgbClr val="4472C4"/>
                  </a:gs>
                  <a:gs pos="100000">
                    <a:srgbClr val="00B050"/>
                  </a:gs>
                </a:gsLst>
                <a:path path="circle">
                  <a:fillToRect l="100000" t="100000"/>
                </a:path>
                <a:tileRect r="-100000" b="-100000"/>
              </a:gradFill>
              <a:ln>
                <a:noFill/>
              </a:ln>
            </p:spPr>
            <p:txBody>
              <a:bodyPr spcFirstLastPara="1" wrap="square" lIns="91419" tIns="45697" rIns="91419" bIns="45697"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282F39"/>
                  </a:solidFill>
                  <a:effectLst/>
                  <a:uLnTx/>
                  <a:uFillTx/>
                  <a:ea typeface="Calibri"/>
                  <a:cs typeface="Calibri"/>
                  <a:sym typeface="Calibri"/>
                </a:endParaRPr>
              </a:p>
            </p:txBody>
          </p:sp>
          <p:grpSp>
            <p:nvGrpSpPr>
              <p:cNvPr id="17" name="Google Shape;188;p10">
                <a:extLst>
                  <a:ext uri="{FF2B5EF4-FFF2-40B4-BE49-F238E27FC236}">
                    <a16:creationId xmlns:a16="http://schemas.microsoft.com/office/drawing/2014/main" id="{185F656B-0FEC-65F4-BA2D-7C7456F09A77}"/>
                  </a:ext>
                </a:extLst>
              </p:cNvPr>
              <p:cNvGrpSpPr/>
              <p:nvPr/>
            </p:nvGrpSpPr>
            <p:grpSpPr>
              <a:xfrm>
                <a:off x="3306549" y="1834587"/>
                <a:ext cx="3971033" cy="2164501"/>
                <a:chOff x="3306549" y="1834587"/>
                <a:chExt cx="3971033" cy="2164501"/>
              </a:xfrm>
            </p:grpSpPr>
            <p:cxnSp>
              <p:nvCxnSpPr>
                <p:cNvPr id="18" name="Google Shape;189;p10">
                  <a:extLst>
                    <a:ext uri="{FF2B5EF4-FFF2-40B4-BE49-F238E27FC236}">
                      <a16:creationId xmlns:a16="http://schemas.microsoft.com/office/drawing/2014/main" id="{EFD18271-AB3A-5034-D9E8-E31B4DE1C9F8}"/>
                    </a:ext>
                  </a:extLst>
                </p:cNvPr>
                <p:cNvCxnSpPr/>
                <p:nvPr/>
              </p:nvCxnSpPr>
              <p:spPr>
                <a:xfrm rot="10800000" flipH="1">
                  <a:off x="5266847" y="1978254"/>
                  <a:ext cx="829153" cy="2012808"/>
                </a:xfrm>
                <a:prstGeom prst="straightConnector1">
                  <a:avLst/>
                </a:prstGeom>
                <a:noFill/>
                <a:ln w="88900" cap="flat" cmpd="sng">
                  <a:solidFill>
                    <a:sysClr val="window" lastClr="FFFFFF"/>
                  </a:solidFill>
                  <a:prstDash val="solid"/>
                  <a:miter lim="800000"/>
                  <a:headEnd type="none" w="sm" len="sm"/>
                  <a:tailEnd type="none" w="sm" len="sm"/>
                </a:ln>
              </p:spPr>
            </p:cxnSp>
            <p:cxnSp>
              <p:nvCxnSpPr>
                <p:cNvPr id="19" name="Google Shape;190;p10">
                  <a:extLst>
                    <a:ext uri="{FF2B5EF4-FFF2-40B4-BE49-F238E27FC236}">
                      <a16:creationId xmlns:a16="http://schemas.microsoft.com/office/drawing/2014/main" id="{AD4B1E26-2BF9-9A0D-05C7-0971B9FB554C}"/>
                    </a:ext>
                  </a:extLst>
                </p:cNvPr>
                <p:cNvCxnSpPr/>
                <p:nvPr/>
              </p:nvCxnSpPr>
              <p:spPr>
                <a:xfrm rot="10800000">
                  <a:off x="4509079" y="1978254"/>
                  <a:ext cx="757768" cy="2004782"/>
                </a:xfrm>
                <a:prstGeom prst="straightConnector1">
                  <a:avLst/>
                </a:prstGeom>
                <a:noFill/>
                <a:ln w="88900" cap="flat" cmpd="sng">
                  <a:solidFill>
                    <a:sysClr val="window" lastClr="FFFFFF"/>
                  </a:solidFill>
                  <a:prstDash val="solid"/>
                  <a:miter lim="800000"/>
                  <a:headEnd type="none" w="sm" len="sm"/>
                  <a:tailEnd type="none" w="sm" len="sm"/>
                </a:ln>
              </p:spPr>
            </p:cxnSp>
            <p:cxnSp>
              <p:nvCxnSpPr>
                <p:cNvPr id="20" name="Google Shape;191;p10">
                  <a:extLst>
                    <a:ext uri="{FF2B5EF4-FFF2-40B4-BE49-F238E27FC236}">
                      <a16:creationId xmlns:a16="http://schemas.microsoft.com/office/drawing/2014/main" id="{85FB3906-1038-3D15-6230-63F511B3471C}"/>
                    </a:ext>
                  </a:extLst>
                </p:cNvPr>
                <p:cNvCxnSpPr>
                  <a:cxnSpLocks/>
                </p:cNvCxnSpPr>
                <p:nvPr/>
              </p:nvCxnSpPr>
              <p:spPr>
                <a:xfrm flipV="1">
                  <a:off x="5259542" y="1834587"/>
                  <a:ext cx="43976" cy="1897951"/>
                </a:xfrm>
                <a:prstGeom prst="straightConnector1">
                  <a:avLst/>
                </a:prstGeom>
                <a:noFill/>
                <a:ln w="88900" cap="flat" cmpd="sng">
                  <a:solidFill>
                    <a:sysClr val="window" lastClr="FFFFFF"/>
                  </a:solidFill>
                  <a:prstDash val="solid"/>
                  <a:miter lim="800000"/>
                  <a:headEnd type="none" w="sm" len="sm"/>
                  <a:tailEnd type="none" w="sm" len="sm"/>
                </a:ln>
              </p:spPr>
            </p:cxnSp>
            <p:cxnSp>
              <p:nvCxnSpPr>
                <p:cNvPr id="21" name="Google Shape;192;p10">
                  <a:extLst>
                    <a:ext uri="{FF2B5EF4-FFF2-40B4-BE49-F238E27FC236}">
                      <a16:creationId xmlns:a16="http://schemas.microsoft.com/office/drawing/2014/main" id="{FCF69C88-ECB7-D7BA-8196-EDB8A7D69111}"/>
                    </a:ext>
                  </a:extLst>
                </p:cNvPr>
                <p:cNvCxnSpPr/>
                <p:nvPr/>
              </p:nvCxnSpPr>
              <p:spPr>
                <a:xfrm rot="10800000">
                  <a:off x="3750197" y="2381491"/>
                  <a:ext cx="1517764" cy="1593519"/>
                </a:xfrm>
                <a:prstGeom prst="straightConnector1">
                  <a:avLst/>
                </a:prstGeom>
                <a:noFill/>
                <a:ln w="88900" cap="flat" cmpd="sng">
                  <a:solidFill>
                    <a:sysClr val="window" lastClr="FFFFFF"/>
                  </a:solidFill>
                  <a:prstDash val="solid"/>
                  <a:miter lim="800000"/>
                  <a:headEnd type="none" w="sm" len="sm"/>
                  <a:tailEnd type="none" w="sm" len="sm"/>
                </a:ln>
              </p:spPr>
            </p:cxnSp>
            <p:cxnSp>
              <p:nvCxnSpPr>
                <p:cNvPr id="22" name="Google Shape;193;p10">
                  <a:extLst>
                    <a:ext uri="{FF2B5EF4-FFF2-40B4-BE49-F238E27FC236}">
                      <a16:creationId xmlns:a16="http://schemas.microsoft.com/office/drawing/2014/main" id="{B03AE5FF-082A-B92E-92FB-A1677858FB68}"/>
                    </a:ext>
                  </a:extLst>
                </p:cNvPr>
                <p:cNvCxnSpPr/>
                <p:nvPr/>
              </p:nvCxnSpPr>
              <p:spPr>
                <a:xfrm rot="10800000" flipH="1">
                  <a:off x="5266845" y="3153437"/>
                  <a:ext cx="2010737" cy="837625"/>
                </a:xfrm>
                <a:prstGeom prst="straightConnector1">
                  <a:avLst/>
                </a:prstGeom>
                <a:noFill/>
                <a:ln w="88900" cap="flat" cmpd="sng">
                  <a:solidFill>
                    <a:sysClr val="window" lastClr="FFFFFF"/>
                  </a:solidFill>
                  <a:prstDash val="solid"/>
                  <a:miter lim="800000"/>
                  <a:headEnd type="none" w="sm" len="sm"/>
                  <a:tailEnd type="none" w="sm" len="sm"/>
                </a:ln>
              </p:spPr>
            </p:cxnSp>
            <p:cxnSp>
              <p:nvCxnSpPr>
                <p:cNvPr id="23" name="Google Shape;194;p10">
                  <a:extLst>
                    <a:ext uri="{FF2B5EF4-FFF2-40B4-BE49-F238E27FC236}">
                      <a16:creationId xmlns:a16="http://schemas.microsoft.com/office/drawing/2014/main" id="{92FA074A-30EC-A16E-E6A0-33A5272DE68F}"/>
                    </a:ext>
                  </a:extLst>
                </p:cNvPr>
                <p:cNvCxnSpPr/>
                <p:nvPr/>
              </p:nvCxnSpPr>
              <p:spPr>
                <a:xfrm rot="10800000" flipH="1">
                  <a:off x="5266846" y="2456728"/>
                  <a:ext cx="1519586" cy="1542360"/>
                </a:xfrm>
                <a:prstGeom prst="straightConnector1">
                  <a:avLst/>
                </a:prstGeom>
                <a:noFill/>
                <a:ln w="88900" cap="flat" cmpd="sng">
                  <a:solidFill>
                    <a:sysClr val="window" lastClr="FFFFFF"/>
                  </a:solidFill>
                  <a:prstDash val="solid"/>
                  <a:miter lim="800000"/>
                  <a:headEnd type="none" w="sm" len="sm"/>
                  <a:tailEnd type="none" w="sm" len="sm"/>
                </a:ln>
              </p:spPr>
            </p:cxnSp>
            <p:cxnSp>
              <p:nvCxnSpPr>
                <p:cNvPr id="24" name="Google Shape;195;p10">
                  <a:extLst>
                    <a:ext uri="{FF2B5EF4-FFF2-40B4-BE49-F238E27FC236}">
                      <a16:creationId xmlns:a16="http://schemas.microsoft.com/office/drawing/2014/main" id="{A9E47883-12BA-85CE-E51F-93D8A6135A31}"/>
                    </a:ext>
                  </a:extLst>
                </p:cNvPr>
                <p:cNvCxnSpPr/>
                <p:nvPr/>
              </p:nvCxnSpPr>
              <p:spPr>
                <a:xfrm rot="10800000">
                  <a:off x="3306549" y="3113591"/>
                  <a:ext cx="1960298" cy="861419"/>
                </a:xfrm>
                <a:prstGeom prst="straightConnector1">
                  <a:avLst/>
                </a:prstGeom>
                <a:noFill/>
                <a:ln w="88900" cap="flat" cmpd="sng">
                  <a:solidFill>
                    <a:sysClr val="window" lastClr="FFFFFF"/>
                  </a:solidFill>
                  <a:prstDash val="solid"/>
                  <a:miter lim="800000"/>
                  <a:headEnd type="none" w="sm" len="sm"/>
                  <a:tailEnd type="none" w="sm" len="sm"/>
                </a:ln>
              </p:spPr>
            </p:cxnSp>
          </p:grpSp>
        </p:grpSp>
        <p:sp>
          <p:nvSpPr>
            <p:cNvPr id="25" name="Google Shape;180;p10">
              <a:extLst>
                <a:ext uri="{FF2B5EF4-FFF2-40B4-BE49-F238E27FC236}">
                  <a16:creationId xmlns:a16="http://schemas.microsoft.com/office/drawing/2014/main" id="{80785459-90DB-6B4F-A404-9AA0E4E232CE}"/>
                </a:ext>
              </a:extLst>
            </p:cNvPr>
            <p:cNvSpPr/>
            <p:nvPr/>
          </p:nvSpPr>
          <p:spPr>
            <a:xfrm rot="2786757">
              <a:off x="5659397" y="4224684"/>
              <a:ext cx="182842" cy="1445008"/>
            </a:xfrm>
            <a:prstGeom prst="triangle">
              <a:avLst>
                <a:gd name="adj" fmla="val 50000"/>
              </a:avLst>
            </a:prstGeom>
            <a:solidFill>
              <a:sysClr val="windowText" lastClr="000000"/>
            </a:solidFill>
            <a:ln>
              <a:noFill/>
            </a:ln>
          </p:spPr>
          <p:txBody>
            <a:bodyPr spcFirstLastPara="1" wrap="square" lIns="91419" tIns="45697" rIns="91419" bIns="45697"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ea typeface="Calibri"/>
                <a:cs typeface="Calibri"/>
                <a:sym typeface="Calibri"/>
              </a:endParaRPr>
            </a:p>
          </p:txBody>
        </p:sp>
      </p:grpSp>
      <p:sp>
        <p:nvSpPr>
          <p:cNvPr id="27" name="Metin kutusu 26">
            <a:extLst>
              <a:ext uri="{FF2B5EF4-FFF2-40B4-BE49-F238E27FC236}">
                <a16:creationId xmlns:a16="http://schemas.microsoft.com/office/drawing/2014/main" id="{C95FBAA4-0EBE-F024-4167-174D6AD7848A}"/>
              </a:ext>
            </a:extLst>
          </p:cNvPr>
          <p:cNvSpPr txBox="1"/>
          <p:nvPr/>
        </p:nvSpPr>
        <p:spPr>
          <a:xfrm>
            <a:off x="468533" y="3813189"/>
            <a:ext cx="3427154" cy="2074799"/>
          </a:xfrm>
          <a:prstGeom prst="rect">
            <a:avLst/>
          </a:prstGeom>
          <a:noFill/>
        </p:spPr>
        <p:txBody>
          <a:bodyPr wrap="square" rtlCol="0">
            <a:spAutoFit/>
          </a:bodyPr>
          <a:lstStyle/>
          <a:p>
            <a:pPr>
              <a:lnSpc>
                <a:spcPct val="150000"/>
              </a:lnSpc>
              <a:buClr>
                <a:srgbClr val="282F39"/>
              </a:buClr>
              <a:buSzPts val="1500"/>
            </a:pPr>
            <a:r>
              <a:rPr lang="tr-TR" sz="2200" b="1" dirty="0">
                <a:ea typeface="Calibri" panose="020F0502020204030204" pitchFamily="34" charset="0"/>
                <a:cs typeface="Calibri" panose="020F0502020204030204" pitchFamily="34" charset="0"/>
                <a:sym typeface="Calibri"/>
              </a:rPr>
              <a:t>Sosyal Kumar Oynama</a:t>
            </a:r>
            <a:endParaRPr lang="tr-TR" sz="2200" dirty="0">
              <a:ea typeface="Calibri" panose="020F0502020204030204" pitchFamily="34" charset="0"/>
              <a:cs typeface="Calibri" panose="020F0502020204030204" pitchFamily="34" charset="0"/>
              <a:sym typeface="Calibri"/>
            </a:endParaRPr>
          </a:p>
          <a:p>
            <a:pPr marL="285737" indent="-285737">
              <a:lnSpc>
                <a:spcPct val="150000"/>
              </a:lnSpc>
              <a:buClr>
                <a:srgbClr val="282F39"/>
              </a:buClr>
              <a:buSzPts val="1500"/>
              <a:buFont typeface="Arial"/>
              <a:buChar char="•"/>
            </a:pPr>
            <a:r>
              <a:rPr lang="tr-TR" sz="2200" dirty="0">
                <a:ea typeface="Calibri"/>
                <a:cs typeface="Calibri"/>
                <a:sym typeface="Calibri"/>
              </a:rPr>
              <a:t>Oynama davranışı kontrollüdür.</a:t>
            </a:r>
            <a:endParaRPr lang="tr-TR" sz="2200" dirty="0"/>
          </a:p>
          <a:p>
            <a:pPr marL="285737" indent="-285737">
              <a:lnSpc>
                <a:spcPct val="150000"/>
              </a:lnSpc>
              <a:buClr>
                <a:srgbClr val="282F39"/>
              </a:buClr>
              <a:buSzPts val="1500"/>
              <a:buFont typeface="Arial"/>
              <a:buChar char="•"/>
            </a:pPr>
            <a:r>
              <a:rPr lang="tr-TR" sz="2200" dirty="0">
                <a:ea typeface="Calibri"/>
                <a:cs typeface="Calibri"/>
                <a:sym typeface="Calibri"/>
              </a:rPr>
              <a:t>Amaç eğlencedir.</a:t>
            </a:r>
            <a:endParaRPr lang="tr-TR" sz="2200" dirty="0"/>
          </a:p>
        </p:txBody>
      </p:sp>
      <p:sp>
        <p:nvSpPr>
          <p:cNvPr id="28" name="Metin kutusu 27">
            <a:extLst>
              <a:ext uri="{FF2B5EF4-FFF2-40B4-BE49-F238E27FC236}">
                <a16:creationId xmlns:a16="http://schemas.microsoft.com/office/drawing/2014/main" id="{160823B3-2718-F59C-CD8E-8941B1F2C5BA}"/>
              </a:ext>
            </a:extLst>
          </p:cNvPr>
          <p:cNvSpPr txBox="1"/>
          <p:nvPr/>
        </p:nvSpPr>
        <p:spPr>
          <a:xfrm>
            <a:off x="7744658" y="3008321"/>
            <a:ext cx="4294291" cy="3090461"/>
          </a:xfrm>
          <a:prstGeom prst="rect">
            <a:avLst/>
          </a:prstGeom>
          <a:noFill/>
        </p:spPr>
        <p:txBody>
          <a:bodyPr wrap="square" rtlCol="0">
            <a:spAutoFit/>
          </a:bodyPr>
          <a:lstStyle/>
          <a:p>
            <a:pPr>
              <a:lnSpc>
                <a:spcPct val="150000"/>
              </a:lnSpc>
              <a:buClr>
                <a:srgbClr val="282F39"/>
              </a:buClr>
              <a:buSzPts val="1500"/>
            </a:pPr>
            <a:r>
              <a:rPr lang="tr-TR" sz="2200" b="1" dirty="0">
                <a:ea typeface="Calibri" panose="020F0502020204030204" pitchFamily="34" charset="0"/>
                <a:cs typeface="Calibri" panose="020F0502020204030204" pitchFamily="34" charset="0"/>
                <a:sym typeface="Calibri"/>
              </a:rPr>
              <a:t>Kumar Oynama Bozukluğu (KOB)</a:t>
            </a:r>
            <a:endParaRPr lang="tr-TR" sz="2200" dirty="0">
              <a:ea typeface="Calibri" panose="020F0502020204030204" pitchFamily="34" charset="0"/>
              <a:cs typeface="Calibri" panose="020F0502020204030204" pitchFamily="34" charset="0"/>
              <a:sym typeface="Calibri"/>
            </a:endParaRPr>
          </a:p>
          <a:p>
            <a:pPr marL="285737" indent="-285737">
              <a:lnSpc>
                <a:spcPct val="150000"/>
              </a:lnSpc>
              <a:buClr>
                <a:srgbClr val="282F39"/>
              </a:buClr>
              <a:buSzPts val="1400"/>
              <a:buFont typeface="Arial"/>
              <a:buChar char="•"/>
            </a:pPr>
            <a:r>
              <a:rPr lang="tr-TR" sz="2200" dirty="0">
                <a:ea typeface="Calibri"/>
                <a:cs typeface="Calibri" panose="020F0502020204030204" pitchFamily="34" charset="0"/>
                <a:sym typeface="Calibri"/>
              </a:rPr>
              <a:t>Oynama davranışı üzerinde kontrol yoktur. </a:t>
            </a:r>
            <a:endParaRPr lang="tr-TR" sz="2200" dirty="0">
              <a:cs typeface="Calibri" panose="020F0502020204030204" pitchFamily="34" charset="0"/>
            </a:endParaRPr>
          </a:p>
          <a:p>
            <a:pPr marL="285737" indent="-285737">
              <a:lnSpc>
                <a:spcPct val="150000"/>
              </a:lnSpc>
              <a:buClr>
                <a:srgbClr val="282F39"/>
              </a:buClr>
              <a:buSzPts val="1400"/>
              <a:buFont typeface="Arial"/>
              <a:buChar char="•"/>
            </a:pPr>
            <a:r>
              <a:rPr lang="tr-TR" sz="2200" dirty="0">
                <a:ea typeface="Calibri"/>
                <a:cs typeface="Calibri" panose="020F0502020204030204" pitchFamily="34" charset="0"/>
                <a:sym typeface="Calibri"/>
              </a:rPr>
              <a:t>Beklenmedik kayıplar gerçekleşir.</a:t>
            </a:r>
            <a:endParaRPr lang="tr-TR" sz="2200" dirty="0">
              <a:cs typeface="Calibri" panose="020F0502020204030204" pitchFamily="34" charset="0"/>
            </a:endParaRPr>
          </a:p>
          <a:p>
            <a:pPr marL="285737" indent="-285737">
              <a:lnSpc>
                <a:spcPct val="150000"/>
              </a:lnSpc>
              <a:buClr>
                <a:srgbClr val="282F39"/>
              </a:buClr>
              <a:buSzPts val="1400"/>
              <a:buFont typeface="Arial"/>
              <a:buChar char="•"/>
            </a:pPr>
            <a:r>
              <a:rPr lang="tr-TR" sz="2200" dirty="0">
                <a:ea typeface="Calibri"/>
                <a:cs typeface="Calibri" panose="020F0502020204030204" pitchFamily="34" charset="0"/>
                <a:sym typeface="Calibri"/>
              </a:rPr>
              <a:t>Amaç kaçış, heyecan ve keyiftir.</a:t>
            </a:r>
            <a:endParaRPr lang="tr-TR" sz="2200" dirty="0">
              <a:cs typeface="Calibri" panose="020F0502020204030204" pitchFamily="34" charset="0"/>
            </a:endParaRPr>
          </a:p>
        </p:txBody>
      </p:sp>
    </p:spTree>
    <p:extLst>
      <p:ext uri="{BB962C8B-B14F-4D97-AF65-F5344CB8AC3E}">
        <p14:creationId xmlns:p14="http://schemas.microsoft.com/office/powerpoint/2010/main" val="2732990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B50C0B-03E4-EE02-D94C-F235D2554D16}"/>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631D8E2C-E414-B55D-6580-3EA2CE2E411B}"/>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KUMAR BAĞIMLILIĞI BELİRTİLERİ NELERDİR? (DSM-V)</a:t>
            </a:r>
            <a:endParaRPr lang="tr-TR" sz="2800" dirty="0">
              <a:solidFill>
                <a:srgbClr val="114533"/>
              </a:solidFill>
            </a:endParaRPr>
          </a:p>
        </p:txBody>
      </p:sp>
      <p:sp>
        <p:nvSpPr>
          <p:cNvPr id="3" name="Metin kutusu 2">
            <a:extLst>
              <a:ext uri="{FF2B5EF4-FFF2-40B4-BE49-F238E27FC236}">
                <a16:creationId xmlns:a16="http://schemas.microsoft.com/office/drawing/2014/main" id="{F330CD60-B225-23EA-EC5E-6DB4BB211A77}"/>
              </a:ext>
            </a:extLst>
          </p:cNvPr>
          <p:cNvSpPr txBox="1"/>
          <p:nvPr/>
        </p:nvSpPr>
        <p:spPr>
          <a:xfrm>
            <a:off x="2595656" y="1477453"/>
            <a:ext cx="7973731" cy="4106124"/>
          </a:xfrm>
          <a:prstGeom prst="rect">
            <a:avLst/>
          </a:prstGeom>
          <a:noFill/>
        </p:spPr>
        <p:txBody>
          <a:bodyPr wrap="square" rtlCol="0">
            <a:spAutoFit/>
          </a:bodyPr>
          <a:lstStyle/>
          <a:p>
            <a:pPr>
              <a:lnSpc>
                <a:spcPct val="150000"/>
              </a:lnSpc>
            </a:pPr>
            <a:r>
              <a:rPr lang="tr-TR" sz="2200" b="1" dirty="0">
                <a:ea typeface="Calibri" panose="020F0502020204030204" pitchFamily="34" charset="0"/>
                <a:cs typeface="Calibri" panose="020F0502020204030204" pitchFamily="34" charset="0"/>
              </a:rPr>
              <a:t>Zihin meşguliyeti: </a:t>
            </a:r>
            <a:r>
              <a:rPr lang="tr-TR" sz="2200" dirty="0">
                <a:ea typeface="Calibri" panose="020F0502020204030204" pitchFamily="34" charset="0"/>
                <a:cs typeface="Calibri" panose="020F0502020204030204" pitchFamily="34" charset="0"/>
              </a:rPr>
              <a:t>Kişinin aklında sürekli kumar oynama davranışlarının olması. </a:t>
            </a:r>
          </a:p>
          <a:p>
            <a:pPr marL="342900" indent="-342900">
              <a:lnSpc>
                <a:spcPct val="150000"/>
              </a:lnSpc>
              <a:buFont typeface="Arial" panose="020B0604020202020204" pitchFamily="34" charset="0"/>
              <a:buChar char="•"/>
            </a:pPr>
            <a:endParaRPr lang="tr-TR" sz="2200" dirty="0">
              <a:ea typeface="Calibri" panose="020F0502020204030204" pitchFamily="34" charset="0"/>
              <a:cs typeface="Calibri" panose="020F0502020204030204" pitchFamily="34" charset="0"/>
            </a:endParaRPr>
          </a:p>
          <a:p>
            <a:pPr>
              <a:lnSpc>
                <a:spcPct val="150000"/>
              </a:lnSpc>
            </a:pPr>
            <a:r>
              <a:rPr lang="tr-TR" sz="2200" b="1" dirty="0">
                <a:ea typeface="Calibri" panose="020F0502020204030204" pitchFamily="34" charset="0"/>
                <a:cs typeface="Calibri" panose="020F0502020204030204" pitchFamily="34" charset="0"/>
              </a:rPr>
              <a:t>Tolerans: </a:t>
            </a:r>
            <a:r>
              <a:rPr lang="tr-TR" sz="2200" dirty="0">
                <a:ea typeface="Calibri" panose="020F0502020204030204" pitchFamily="34" charset="0"/>
                <a:cs typeface="Calibri" panose="020F0502020204030204" pitchFamily="34" charset="0"/>
              </a:rPr>
              <a:t>Kişi istediği heyecanı sağlayabilmek için giderek artan miktarlarda parayla kumar oynaması</a:t>
            </a:r>
          </a:p>
          <a:p>
            <a:pPr marL="342900" lvl="0" indent="-342900">
              <a:lnSpc>
                <a:spcPct val="150000"/>
              </a:lnSpc>
              <a:buFont typeface="Arial" panose="020B0604020202020204" pitchFamily="34" charset="0"/>
              <a:buChar char="•"/>
            </a:pPr>
            <a:endParaRPr lang="tr-TR" sz="2200" dirty="0">
              <a:ea typeface="Calibri" panose="020F0502020204030204" pitchFamily="34" charset="0"/>
              <a:cs typeface="Calibri" panose="020F0502020204030204" pitchFamily="34" charset="0"/>
            </a:endParaRPr>
          </a:p>
          <a:p>
            <a:pPr>
              <a:lnSpc>
                <a:spcPct val="150000"/>
              </a:lnSpc>
            </a:pPr>
            <a:r>
              <a:rPr lang="tr-TR" sz="2200" b="1" dirty="0">
                <a:ea typeface="Calibri" panose="020F0502020204030204" pitchFamily="34" charset="0"/>
                <a:cs typeface="Calibri" panose="020F0502020204030204" pitchFamily="34" charset="0"/>
              </a:rPr>
              <a:t>Kaçış: </a:t>
            </a:r>
            <a:r>
              <a:rPr lang="tr-TR" sz="2200" dirty="0">
                <a:ea typeface="Calibri" panose="020F0502020204030204" pitchFamily="34" charset="0"/>
                <a:cs typeface="Calibri" panose="020F0502020204030204" pitchFamily="34" charset="0"/>
              </a:rPr>
              <a:t>Kişinin sorunlarından kaçması veya kendisini rahatsız edici duygulardan uzaklaşması için kumar oynaması</a:t>
            </a:r>
          </a:p>
        </p:txBody>
      </p:sp>
      <p:pic>
        <p:nvPicPr>
          <p:cNvPr id="4" name="Picture 4">
            <a:extLst>
              <a:ext uri="{FF2B5EF4-FFF2-40B4-BE49-F238E27FC236}">
                <a16:creationId xmlns:a16="http://schemas.microsoft.com/office/drawing/2014/main" id="{D62AB08E-95F0-B3B7-AF63-0C8053A80D2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86772" y="1477453"/>
            <a:ext cx="1203080" cy="120308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a:extLst>
              <a:ext uri="{FF2B5EF4-FFF2-40B4-BE49-F238E27FC236}">
                <a16:creationId xmlns:a16="http://schemas.microsoft.com/office/drawing/2014/main" id="{F4B5881A-FD3F-2798-A459-99D1A4E9D89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56076" y="4370675"/>
            <a:ext cx="1212902" cy="121290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a:extLst>
              <a:ext uri="{FF2B5EF4-FFF2-40B4-BE49-F238E27FC236}">
                <a16:creationId xmlns:a16="http://schemas.microsoft.com/office/drawing/2014/main" id="{5CBA75AA-8810-D2BF-DA01-26665F9632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42435" y="3005512"/>
            <a:ext cx="1040184" cy="1040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097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D2DE4F-0218-5E67-0AEB-88880EA85C06}"/>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13C1DB25-A888-0CDC-12C0-2956F1EADBE7}"/>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KUMAR BAĞIMLILIĞI BELİRTİLERİ NELERDİR? (DSM-V)</a:t>
            </a:r>
            <a:endParaRPr lang="tr-TR" sz="2800" dirty="0">
              <a:solidFill>
                <a:srgbClr val="114533"/>
              </a:solidFill>
            </a:endParaRPr>
          </a:p>
        </p:txBody>
      </p:sp>
      <p:sp>
        <p:nvSpPr>
          <p:cNvPr id="3" name="Metin kutusu 2">
            <a:extLst>
              <a:ext uri="{FF2B5EF4-FFF2-40B4-BE49-F238E27FC236}">
                <a16:creationId xmlns:a16="http://schemas.microsoft.com/office/drawing/2014/main" id="{B5C93CF3-BB09-2EC5-DCE4-A6169E639933}"/>
              </a:ext>
            </a:extLst>
          </p:cNvPr>
          <p:cNvSpPr txBox="1"/>
          <p:nvPr/>
        </p:nvSpPr>
        <p:spPr>
          <a:xfrm>
            <a:off x="2595656" y="1298159"/>
            <a:ext cx="8699873" cy="4921732"/>
          </a:xfrm>
          <a:prstGeom prst="rect">
            <a:avLst/>
          </a:prstGeom>
          <a:noFill/>
        </p:spPr>
        <p:txBody>
          <a:bodyPr wrap="square" rtlCol="0">
            <a:spAutoFit/>
          </a:bodyPr>
          <a:lstStyle/>
          <a:p>
            <a:pPr>
              <a:lnSpc>
                <a:spcPct val="150000"/>
              </a:lnSpc>
            </a:pPr>
            <a:r>
              <a:rPr lang="tr-TR" sz="2200" b="1" dirty="0">
                <a:ea typeface="Calibri" panose="020F0502020204030204" pitchFamily="34" charset="0"/>
                <a:cs typeface="Calibri" panose="020F0502020204030204" pitchFamily="34" charset="0"/>
              </a:rPr>
              <a:t>Peşine düşme: </a:t>
            </a:r>
            <a:r>
              <a:rPr lang="tr-TR" sz="2200" dirty="0">
                <a:ea typeface="Calibri" panose="020F0502020204030204" pitchFamily="34" charset="0"/>
                <a:cs typeface="Calibri" panose="020F0502020204030204" pitchFamily="34" charset="0"/>
              </a:rPr>
              <a:t>Kişinin para kaybettikten sonra kaybettiklerini kazanmak için tekrar kumar oynaması. Kaybettiklerinin peşine düşmesi patolojik kumar bağımlılığının en önemli belirtilerinden biridir. </a:t>
            </a:r>
          </a:p>
          <a:p>
            <a:pPr>
              <a:lnSpc>
                <a:spcPct val="150000"/>
              </a:lnSpc>
              <a:spcBef>
                <a:spcPts val="606"/>
              </a:spcBef>
            </a:pPr>
            <a:endParaRPr lang="tr-TR" sz="2200" b="1" dirty="0">
              <a:ea typeface="Calibri" panose="020F0502020204030204" pitchFamily="34" charset="0"/>
              <a:cs typeface="Calibri" panose="020F0502020204030204" pitchFamily="34" charset="0"/>
            </a:endParaRPr>
          </a:p>
          <a:p>
            <a:pPr>
              <a:lnSpc>
                <a:spcPct val="150000"/>
              </a:lnSpc>
              <a:spcBef>
                <a:spcPts val="606"/>
              </a:spcBef>
            </a:pPr>
            <a:r>
              <a:rPr lang="tr-TR" sz="2200" b="1" dirty="0">
                <a:ea typeface="Calibri" panose="020F0502020204030204" pitchFamily="34" charset="0"/>
                <a:cs typeface="Calibri" panose="020F0502020204030204" pitchFamily="34" charset="0"/>
              </a:rPr>
              <a:t>Yalan söyleme: </a:t>
            </a:r>
            <a:r>
              <a:rPr lang="tr-TR" sz="2200" dirty="0">
                <a:ea typeface="Calibri" panose="020F0502020204030204" pitchFamily="34" charset="0"/>
                <a:cs typeface="Calibri" panose="020F0502020204030204" pitchFamily="34" charset="0"/>
              </a:rPr>
              <a:t>Kişinin kumar alışkanlığının seviyesini gizlemek için aile üyelerine, danışmanına ve diğer kişilere yalan söylemesi.</a:t>
            </a:r>
          </a:p>
          <a:p>
            <a:pPr>
              <a:lnSpc>
                <a:spcPct val="150000"/>
              </a:lnSpc>
              <a:spcBef>
                <a:spcPts val="606"/>
              </a:spcBef>
            </a:pPr>
            <a:endParaRPr lang="tr-TR" sz="2200" dirty="0">
              <a:ea typeface="Calibri" panose="020F0502020204030204" pitchFamily="34" charset="0"/>
              <a:cs typeface="Calibri" panose="020F0502020204030204" pitchFamily="34" charset="0"/>
            </a:endParaRPr>
          </a:p>
          <a:p>
            <a:pPr>
              <a:lnSpc>
                <a:spcPct val="150000"/>
              </a:lnSpc>
              <a:spcBef>
                <a:spcPts val="606"/>
              </a:spcBef>
            </a:pPr>
            <a:r>
              <a:rPr lang="tr-TR" sz="2200" b="1" dirty="0">
                <a:ea typeface="Calibri" panose="020F0502020204030204" pitchFamily="34" charset="0"/>
                <a:cs typeface="Calibri" panose="020F0502020204030204" pitchFamily="34" charset="0"/>
              </a:rPr>
              <a:t>Yasa dışı eylemler</a:t>
            </a:r>
            <a:r>
              <a:rPr lang="tr-TR" sz="2200" dirty="0">
                <a:ea typeface="Calibri" panose="020F0502020204030204" pitchFamily="34" charset="0"/>
                <a:cs typeface="Calibri" panose="020F0502020204030204" pitchFamily="34" charset="0"/>
              </a:rPr>
              <a:t>: Kişinin kumar alışkanlığını finanse edebilmesi için yasal olmayan işlere girişmesi</a:t>
            </a:r>
          </a:p>
        </p:txBody>
      </p:sp>
      <p:pic>
        <p:nvPicPr>
          <p:cNvPr id="2" name="Picture 2">
            <a:extLst>
              <a:ext uri="{FF2B5EF4-FFF2-40B4-BE49-F238E27FC236}">
                <a16:creationId xmlns:a16="http://schemas.microsoft.com/office/drawing/2014/main" id="{D34CAC16-B0DA-C944-4810-AB003943D21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34706" y="3429000"/>
            <a:ext cx="1353884" cy="135388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a:extLst>
              <a:ext uri="{FF2B5EF4-FFF2-40B4-BE49-F238E27FC236}">
                <a16:creationId xmlns:a16="http://schemas.microsoft.com/office/drawing/2014/main" id="{8F841A02-4357-F13D-E722-764EBFD9C32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07403" y="5206622"/>
            <a:ext cx="1008491" cy="10084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a:extLst>
              <a:ext uri="{FF2B5EF4-FFF2-40B4-BE49-F238E27FC236}">
                <a16:creationId xmlns:a16="http://schemas.microsoft.com/office/drawing/2014/main" id="{DD3B9DBB-82E6-31CC-D4F1-B36ED4EEA8E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64656" y="1209886"/>
            <a:ext cx="1694680" cy="16946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1580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1DEBC7-8382-9DE1-833D-E5E32215084C}"/>
            </a:ext>
          </a:extLst>
        </p:cNvPr>
        <p:cNvGrpSpPr/>
        <p:nvPr/>
      </p:nvGrpSpPr>
      <p:grpSpPr>
        <a:xfrm>
          <a:off x="0" y="0"/>
          <a:ext cx="0" cy="0"/>
          <a:chOff x="0" y="0"/>
          <a:chExt cx="0" cy="0"/>
        </a:xfrm>
      </p:grpSpPr>
      <p:sp>
        <p:nvSpPr>
          <p:cNvPr id="7" name="Metin kutusu 6">
            <a:extLst>
              <a:ext uri="{FF2B5EF4-FFF2-40B4-BE49-F238E27FC236}">
                <a16:creationId xmlns:a16="http://schemas.microsoft.com/office/drawing/2014/main" id="{C6ADC0D5-5003-9A38-A8BA-7793A8F6DFB3}"/>
              </a:ext>
            </a:extLst>
          </p:cNvPr>
          <p:cNvSpPr txBox="1"/>
          <p:nvPr/>
        </p:nvSpPr>
        <p:spPr>
          <a:xfrm>
            <a:off x="193116" y="172097"/>
            <a:ext cx="9678672" cy="523220"/>
          </a:xfrm>
          <a:prstGeom prst="rect">
            <a:avLst/>
          </a:prstGeom>
          <a:noFill/>
        </p:spPr>
        <p:txBody>
          <a:bodyPr wrap="square" rtlCol="0">
            <a:spAutoFit/>
          </a:bodyPr>
          <a:lstStyle/>
          <a:p>
            <a:r>
              <a:rPr lang="tr-TR" sz="2800" b="1" dirty="0">
                <a:solidFill>
                  <a:srgbClr val="114533"/>
                </a:solidFill>
              </a:rPr>
              <a:t>KUMAR BAĞIMLILIĞI BELİRTİLERİ NELERDİR? (DSM-V)</a:t>
            </a:r>
            <a:endParaRPr lang="tr-TR" sz="2800" dirty="0">
              <a:solidFill>
                <a:srgbClr val="114533"/>
              </a:solidFill>
            </a:endParaRPr>
          </a:p>
        </p:txBody>
      </p:sp>
      <p:sp>
        <p:nvSpPr>
          <p:cNvPr id="3" name="Metin kutusu 2">
            <a:extLst>
              <a:ext uri="{FF2B5EF4-FFF2-40B4-BE49-F238E27FC236}">
                <a16:creationId xmlns:a16="http://schemas.microsoft.com/office/drawing/2014/main" id="{5CACD70F-B26E-1AEB-15DB-CB325CD8A0D2}"/>
              </a:ext>
            </a:extLst>
          </p:cNvPr>
          <p:cNvSpPr txBox="1"/>
          <p:nvPr/>
        </p:nvSpPr>
        <p:spPr>
          <a:xfrm>
            <a:off x="2568762" y="968134"/>
            <a:ext cx="8879168" cy="4921732"/>
          </a:xfrm>
          <a:prstGeom prst="rect">
            <a:avLst/>
          </a:prstGeom>
          <a:noFill/>
        </p:spPr>
        <p:txBody>
          <a:bodyPr wrap="square" rtlCol="0">
            <a:spAutoFit/>
          </a:bodyPr>
          <a:lstStyle/>
          <a:p>
            <a:pPr>
              <a:lnSpc>
                <a:spcPct val="150000"/>
              </a:lnSpc>
              <a:spcBef>
                <a:spcPts val="606"/>
              </a:spcBef>
            </a:pPr>
            <a:r>
              <a:rPr lang="tr-TR" sz="2200" b="1" dirty="0">
                <a:ea typeface="Calibri" panose="020F0502020204030204" pitchFamily="34" charset="0"/>
                <a:cs typeface="Calibri" panose="020F0502020204030204" pitchFamily="34" charset="0"/>
              </a:rPr>
              <a:t>Zarar görmüş önemli ilişkiler: </a:t>
            </a:r>
            <a:r>
              <a:rPr lang="tr-TR" sz="2200" dirty="0">
                <a:ea typeface="Calibri" panose="020F0502020204030204" pitchFamily="34" charset="0"/>
                <a:cs typeface="Calibri" panose="020F0502020204030204" pitchFamily="34" charset="0"/>
              </a:rPr>
              <a:t>Kişinin kumar oynama davranışı yüzünden ilişkilerini, mesleğini ve eğitimsel olanaklarını tehlikeye atması veya kaybetmesi. </a:t>
            </a:r>
          </a:p>
          <a:p>
            <a:pPr>
              <a:lnSpc>
                <a:spcPct val="150000"/>
              </a:lnSpc>
              <a:spcBef>
                <a:spcPts val="606"/>
              </a:spcBef>
            </a:pPr>
            <a:endParaRPr lang="tr-TR" sz="2200" dirty="0">
              <a:ea typeface="Calibri" panose="020F0502020204030204" pitchFamily="34" charset="0"/>
              <a:cs typeface="Calibri" panose="020F0502020204030204" pitchFamily="34" charset="0"/>
            </a:endParaRPr>
          </a:p>
          <a:p>
            <a:pPr>
              <a:lnSpc>
                <a:spcPct val="150000"/>
              </a:lnSpc>
              <a:spcBef>
                <a:spcPts val="606"/>
              </a:spcBef>
            </a:pPr>
            <a:r>
              <a:rPr lang="tr-TR" sz="2200" b="1" dirty="0" err="1">
                <a:ea typeface="Calibri" panose="020F0502020204030204" pitchFamily="34" charset="0"/>
                <a:cs typeface="Calibri" panose="020F0502020204030204" pitchFamily="34" charset="0"/>
              </a:rPr>
              <a:t>Bailout</a:t>
            </a:r>
            <a:r>
              <a:rPr lang="tr-TR" sz="2200" b="1" dirty="0">
                <a:ea typeface="Calibri" panose="020F0502020204030204" pitchFamily="34" charset="0"/>
                <a:cs typeface="Calibri" panose="020F0502020204030204" pitchFamily="34" charset="0"/>
              </a:rPr>
              <a:t>: </a:t>
            </a:r>
            <a:r>
              <a:rPr lang="tr-TR" sz="2200" dirty="0">
                <a:ea typeface="Calibri" panose="020F0502020204030204" pitchFamily="34" charset="0"/>
                <a:cs typeface="Calibri" panose="020F0502020204030204" pitchFamily="34" charset="0"/>
              </a:rPr>
              <a:t>Kişinin kumar sonucunda yaşadığı mali sıkıntılardan kurtulması için çevresindekilere güvenmesi. </a:t>
            </a:r>
          </a:p>
          <a:p>
            <a:pPr>
              <a:lnSpc>
                <a:spcPct val="150000"/>
              </a:lnSpc>
              <a:spcBef>
                <a:spcPts val="606"/>
              </a:spcBef>
            </a:pPr>
            <a:endParaRPr lang="tr-TR" sz="2200" dirty="0">
              <a:ea typeface="Calibri" panose="020F0502020204030204" pitchFamily="34" charset="0"/>
              <a:cs typeface="Calibri" panose="020F0502020204030204" pitchFamily="34" charset="0"/>
            </a:endParaRPr>
          </a:p>
          <a:p>
            <a:pPr>
              <a:lnSpc>
                <a:spcPct val="150000"/>
              </a:lnSpc>
              <a:spcBef>
                <a:spcPts val="606"/>
              </a:spcBef>
            </a:pPr>
            <a:r>
              <a:rPr lang="tr-TR" sz="2200" b="1" dirty="0">
                <a:ea typeface="Calibri" panose="020F0502020204030204" pitchFamily="34" charset="0"/>
                <a:cs typeface="Calibri" panose="020F0502020204030204" pitchFamily="34" charset="0"/>
              </a:rPr>
              <a:t>Kontrol kaybı: </a:t>
            </a:r>
            <a:r>
              <a:rPr lang="tr-TR" sz="2200" dirty="0">
                <a:ea typeface="Calibri" panose="020F0502020204030204" pitchFamily="34" charset="0"/>
                <a:cs typeface="Calibri" panose="020F0502020204030204" pitchFamily="34" charset="0"/>
              </a:rPr>
              <a:t>Kişinin kumar alışkanlığını kaybetmesi kontrol edebilmesi ya da kesebilmesi için tekrar eden başarısız denemelerde bulunması. </a:t>
            </a:r>
          </a:p>
        </p:txBody>
      </p:sp>
      <p:pic>
        <p:nvPicPr>
          <p:cNvPr id="2" name="Picture 6">
            <a:extLst>
              <a:ext uri="{FF2B5EF4-FFF2-40B4-BE49-F238E27FC236}">
                <a16:creationId xmlns:a16="http://schemas.microsoft.com/office/drawing/2014/main" id="{CE43488B-66B9-7534-4BAB-4B7C08D6726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9223" y="1184893"/>
            <a:ext cx="1443086" cy="14430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a:extLst>
              <a:ext uri="{FF2B5EF4-FFF2-40B4-BE49-F238E27FC236}">
                <a16:creationId xmlns:a16="http://schemas.microsoft.com/office/drawing/2014/main" id="{11BCE1FB-CE21-2619-F791-4678B31F440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87507" y="2957932"/>
            <a:ext cx="1443086" cy="144308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a:extLst>
              <a:ext uri="{FF2B5EF4-FFF2-40B4-BE49-F238E27FC236}">
                <a16:creationId xmlns:a16="http://schemas.microsoft.com/office/drawing/2014/main" id="{D385F7B9-AAC5-1CA2-31AC-AF2CE6C659F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9222" y="4730971"/>
            <a:ext cx="1443087" cy="14430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4014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60D88-FFC5-A54D-710B-6F897787FFB9}"/>
            </a:ext>
          </a:extLst>
        </p:cNvPr>
        <p:cNvGrpSpPr/>
        <p:nvPr/>
      </p:nvGrpSpPr>
      <p:grpSpPr>
        <a:xfrm>
          <a:off x="0" y="0"/>
          <a:ext cx="0" cy="0"/>
          <a:chOff x="0" y="0"/>
          <a:chExt cx="0" cy="0"/>
        </a:xfrm>
      </p:grpSpPr>
      <p:sp>
        <p:nvSpPr>
          <p:cNvPr id="5" name="Metin kutusu 4">
            <a:extLst>
              <a:ext uri="{FF2B5EF4-FFF2-40B4-BE49-F238E27FC236}">
                <a16:creationId xmlns:a16="http://schemas.microsoft.com/office/drawing/2014/main" id="{28EDC795-54A5-2952-8919-B0D536D1CA98}"/>
              </a:ext>
            </a:extLst>
          </p:cNvPr>
          <p:cNvSpPr txBox="1"/>
          <p:nvPr/>
        </p:nvSpPr>
        <p:spPr>
          <a:xfrm>
            <a:off x="2819743" y="2875002"/>
            <a:ext cx="6552514" cy="1107996"/>
          </a:xfrm>
          <a:prstGeom prst="rect">
            <a:avLst/>
          </a:prstGeom>
          <a:noFill/>
        </p:spPr>
        <p:txBody>
          <a:bodyPr wrap="square" rtlCol="0">
            <a:spAutoFit/>
          </a:bodyPr>
          <a:lstStyle/>
          <a:p>
            <a:r>
              <a:rPr lang="tr-TR" sz="6600" b="1" dirty="0">
                <a:solidFill>
                  <a:srgbClr val="114533"/>
                </a:solidFill>
              </a:rPr>
              <a:t>KUMAR TÜRLERİ</a:t>
            </a:r>
            <a:endParaRPr lang="tr-TR" sz="6600" dirty="0">
              <a:solidFill>
                <a:srgbClr val="114533"/>
              </a:solidFill>
            </a:endParaRPr>
          </a:p>
        </p:txBody>
      </p:sp>
    </p:spTree>
    <p:extLst>
      <p:ext uri="{BB962C8B-B14F-4D97-AF65-F5344CB8AC3E}">
        <p14:creationId xmlns:p14="http://schemas.microsoft.com/office/powerpoint/2010/main" val="92219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1151</TotalTime>
  <Words>1450</Words>
  <Application>Microsoft Macintosh PowerPoint</Application>
  <PresentationFormat>Geniş ekran</PresentationFormat>
  <Paragraphs>249</Paragraphs>
  <Slides>37</Slides>
  <Notes>35</Notes>
  <HiddenSlides>0</HiddenSlides>
  <MMClips>0</MMClips>
  <ScaleCrop>false</ScaleCrop>
  <HeadingPairs>
    <vt:vector size="6" baseType="variant">
      <vt:variant>
        <vt:lpstr>Kullanılan Yazı Tipleri</vt:lpstr>
      </vt:variant>
      <vt:variant>
        <vt:i4>5</vt:i4>
      </vt:variant>
      <vt:variant>
        <vt:lpstr>Tema</vt:lpstr>
      </vt:variant>
      <vt:variant>
        <vt:i4>1</vt:i4>
      </vt:variant>
      <vt:variant>
        <vt:lpstr>Slayt Başlıkları</vt:lpstr>
      </vt:variant>
      <vt:variant>
        <vt:i4>37</vt:i4>
      </vt:variant>
    </vt:vector>
  </HeadingPairs>
  <TitlesOfParts>
    <vt:vector size="43" baseType="lpstr">
      <vt:lpstr>Aptos</vt:lpstr>
      <vt:lpstr>Aptos Display</vt:lpstr>
      <vt:lpstr>Arial</vt:lpstr>
      <vt:lpstr>Calibri</vt:lpstr>
      <vt:lpstr>Wingdings</vt:lpstr>
      <vt:lpstr>Office Teması</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Yasin Aktaş</dc:creator>
  <cp:lastModifiedBy>Batuhan Tanrıverdi</cp:lastModifiedBy>
  <cp:revision>122</cp:revision>
  <dcterms:created xsi:type="dcterms:W3CDTF">2025-03-26T13:00:00Z</dcterms:created>
  <dcterms:modified xsi:type="dcterms:W3CDTF">2025-09-09T11:54:11Z</dcterms:modified>
</cp:coreProperties>
</file>